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368" r:id="rId2"/>
    <p:sldId id="372" r:id="rId3"/>
    <p:sldId id="520" r:id="rId4"/>
    <p:sldId id="521" r:id="rId5"/>
    <p:sldId id="522" r:id="rId6"/>
    <p:sldId id="523" r:id="rId7"/>
    <p:sldId id="381" r:id="rId8"/>
    <p:sldId id="524" r:id="rId9"/>
    <p:sldId id="525" r:id="rId10"/>
    <p:sldId id="528" r:id="rId11"/>
    <p:sldId id="382" r:id="rId12"/>
    <p:sldId id="527" r:id="rId13"/>
    <p:sldId id="530" r:id="rId14"/>
    <p:sldId id="529" r:id="rId15"/>
    <p:sldId id="543" r:id="rId16"/>
    <p:sldId id="544" r:id="rId17"/>
    <p:sldId id="546" r:id="rId18"/>
    <p:sldId id="438" r:id="rId19"/>
    <p:sldId id="555" r:id="rId20"/>
    <p:sldId id="547" r:id="rId21"/>
    <p:sldId id="552" r:id="rId22"/>
    <p:sldId id="550" r:id="rId23"/>
    <p:sldId id="553" r:id="rId24"/>
    <p:sldId id="551" r:id="rId25"/>
    <p:sldId id="554" r:id="rId26"/>
    <p:sldId id="516" r:id="rId27"/>
    <p:sldId id="548" r:id="rId28"/>
    <p:sldId id="549" r:id="rId29"/>
    <p:sldId id="545" r:id="rId30"/>
    <p:sldId id="517" r:id="rId31"/>
    <p:sldId id="281" r:id="rId32"/>
    <p:sldId id="536" r:id="rId33"/>
    <p:sldId id="537" r:id="rId34"/>
    <p:sldId id="538" r:id="rId35"/>
    <p:sldId id="539" r:id="rId36"/>
    <p:sldId id="540" r:id="rId37"/>
    <p:sldId id="541" r:id="rId38"/>
    <p:sldId id="534" r:id="rId39"/>
    <p:sldId id="535" r:id="rId40"/>
    <p:sldId id="518" r:id="rId41"/>
    <p:sldId id="519" r:id="rId42"/>
    <p:sldId id="514" r:id="rId43"/>
    <p:sldId id="373" r:id="rId44"/>
    <p:sldId id="408" r:id="rId45"/>
    <p:sldId id="375" r:id="rId46"/>
    <p:sldId id="460" r:id="rId47"/>
    <p:sldId id="416" r:id="rId48"/>
    <p:sldId id="463" r:id="rId49"/>
    <p:sldId id="466" r:id="rId50"/>
    <p:sldId id="467" r:id="rId51"/>
    <p:sldId id="468" r:id="rId52"/>
    <p:sldId id="469" r:id="rId53"/>
    <p:sldId id="470" r:id="rId54"/>
    <p:sldId id="471" r:id="rId55"/>
    <p:sldId id="472" r:id="rId56"/>
    <p:sldId id="480" r:id="rId57"/>
    <p:sldId id="473" r:id="rId58"/>
    <p:sldId id="474" r:id="rId59"/>
    <p:sldId id="418" r:id="rId60"/>
    <p:sldId id="479" r:id="rId61"/>
    <p:sldId id="486" r:id="rId62"/>
    <p:sldId id="489" r:id="rId63"/>
    <p:sldId id="490" r:id="rId64"/>
    <p:sldId id="493" r:id="rId65"/>
    <p:sldId id="491" r:id="rId66"/>
    <p:sldId id="494" r:id="rId67"/>
    <p:sldId id="495" r:id="rId68"/>
    <p:sldId id="496" r:id="rId69"/>
    <p:sldId id="500" r:id="rId70"/>
    <p:sldId id="497" r:id="rId71"/>
    <p:sldId id="498" r:id="rId72"/>
    <p:sldId id="499" r:id="rId73"/>
    <p:sldId id="492" r:id="rId74"/>
    <p:sldId id="501" r:id="rId75"/>
    <p:sldId id="502" r:id="rId76"/>
    <p:sldId id="503" r:id="rId77"/>
    <p:sldId id="504" r:id="rId78"/>
    <p:sldId id="508" r:id="rId79"/>
    <p:sldId id="510" r:id="rId80"/>
    <p:sldId id="509" r:id="rId81"/>
    <p:sldId id="506" r:id="rId82"/>
    <p:sldId id="507" r:id="rId83"/>
    <p:sldId id="511" r:id="rId84"/>
    <p:sldId id="512" r:id="rId85"/>
    <p:sldId id="513" r:id="rId86"/>
    <p:sldId id="452" r:id="rId87"/>
    <p:sldId id="450" r:id="rId88"/>
    <p:sldId id="425" r:id="rId89"/>
    <p:sldId id="426" r:id="rId90"/>
    <p:sldId id="483" r:id="rId91"/>
    <p:sldId id="482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ir Hinojosa Diazgranados" initials="SHD" lastIdx="4" clrIdx="0">
    <p:extLst>
      <p:ext uri="{19B8F6BF-5375-455C-9EA6-DF929625EA0E}">
        <p15:presenceInfo xmlns:p15="http://schemas.microsoft.com/office/powerpoint/2012/main" userId="ddc8d333f69d63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70AD47"/>
    <a:srgbClr val="ED7D31"/>
    <a:srgbClr val="7451EB"/>
    <a:srgbClr val="63C0C4"/>
    <a:srgbClr val="F7BF4A"/>
    <a:srgbClr val="144971"/>
    <a:srgbClr val="F2C1A2"/>
    <a:srgbClr val="CC00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96374" autoAdjust="0"/>
  </p:normalViewPr>
  <p:slideViewPr>
    <p:cSldViewPr snapToGrid="0">
      <p:cViewPr varScale="1">
        <p:scale>
          <a:sx n="75" d="100"/>
          <a:sy n="75" d="100"/>
        </p:scale>
        <p:origin x="1002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908C2-F1FA-4AA1-810C-31F86594FA86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F2AE6-6017-4F49-BA98-7A7C284C87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86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8D31E-EEDD-42CA-A79A-B9539977145E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E2823-3393-479C-B299-87C7B63AEB2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6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processus pour faire le nettoyage et aussi l’analyse exploratoire du jeu de données</a:t>
            </a: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47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61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46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51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13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b="0" i="0" u="none" strike="noStrike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J'ai choisi quelques catégories ceux qui sont le plus important dans le cadre de la mission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Travaillez uniquement avec des catégories connues qui ont plus de données et leurs produits ne sont pas très différents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De plus, j'ai défini une nouvelle colonne avec un nom de catégorie plus facile juste pour travailler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7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b="0" i="0" u="none" strike="noStrike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J'ai choisi quelques catégories ceux qui sont le plus important dans le cadre de la mission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Travaillez uniquement avec des catégories connues qui ont plus de données et leurs produits ne sont pas très différents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De plus, j'ai défini une nouvelle colonne avec un nom de catégorie plus facile juste pour travailler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05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85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18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94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50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31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0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e796b26a81_0_2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" name="Google Shape;2110;ge796b26a81_0_2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</a:t>
            </a:r>
          </a:p>
          <a:p>
            <a:pPr marL="228600" indent="-228600">
              <a:buAutoNum type="arabicPeriod"/>
            </a:pPr>
            <a:r>
              <a:rPr lang="fr-FR" dirty="0"/>
              <a:t>Le processus pour faire le nettoyage du jeu de données</a:t>
            </a:r>
          </a:p>
          <a:p>
            <a:pPr marL="228600" indent="-228600">
              <a:buAutoNum type="arabicPeriod"/>
            </a:pPr>
            <a:r>
              <a:rPr lang="fr-FR" dirty="0"/>
              <a:t>Le modélisation effectuées selon tout ce que j’ai défini pour travailler la mission</a:t>
            </a:r>
          </a:p>
          <a:p>
            <a:pPr marL="228600" indent="-228600">
              <a:buAutoNum type="arabicPeriod"/>
            </a:pPr>
            <a:r>
              <a:rPr lang="fr-FR" dirty="0"/>
              <a:t>Finalement…La conclusion sur le modélisation et aussi le jeu de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13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200" b="0" i="0" dirty="0">
                <a:ln>
                  <a:solidFill>
                    <a:schemeClr val="tx1"/>
                  </a:solidFill>
                </a:ln>
                <a:effectLst/>
                <a:latin typeface="Google Sans"/>
              </a:rPr>
              <a:t>On travail dan la ville de Seattle qui cherche d’être une ville neutre en émissions de carbone en 2050. </a:t>
            </a:r>
          </a:p>
          <a:p>
            <a:pPr marL="0" indent="0">
              <a:buNone/>
            </a:pPr>
            <a:endParaRPr lang="fr-FR" sz="1200" b="0" i="0" dirty="0">
              <a:ln>
                <a:solidFill>
                  <a:schemeClr val="tx1"/>
                </a:solidFill>
              </a:ln>
              <a:effectLst/>
              <a:latin typeface="Google Sans"/>
            </a:endParaRPr>
          </a:p>
          <a:p>
            <a:pPr marL="0" indent="0">
              <a:buNone/>
            </a:pPr>
            <a:r>
              <a:rPr lang="fr-FR" sz="1200" b="0" i="0" dirty="0">
                <a:ln>
                  <a:solidFill>
                    <a:schemeClr val="tx1"/>
                  </a:solidFill>
                </a:ln>
                <a:effectLst/>
                <a:latin typeface="Google Sans"/>
              </a:rPr>
              <a:t>Pour cela, il faut faire des prédictions des émissions de CO2 et de la consommation totale d’énergie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03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Il</a:t>
            </a:r>
            <a:r>
              <a:rPr lang="es-ES" dirty="0"/>
              <a:t> y a 2 </a:t>
            </a:r>
            <a:r>
              <a:rPr lang="es-ES" dirty="0" err="1"/>
              <a:t>ensembles</a:t>
            </a:r>
            <a:r>
              <a:rPr lang="es-ES" dirty="0"/>
              <a:t> des </a:t>
            </a:r>
            <a:r>
              <a:rPr lang="es-ES" dirty="0" err="1"/>
              <a:t>données</a:t>
            </a:r>
            <a:r>
              <a:rPr lang="es-ES" dirty="0"/>
              <a:t> qui </a:t>
            </a:r>
            <a:r>
              <a:rPr lang="es-ES" dirty="0" err="1"/>
              <a:t>représentent</a:t>
            </a:r>
            <a:r>
              <a:rPr lang="es-ES" dirty="0"/>
              <a:t> </a:t>
            </a:r>
            <a:r>
              <a:rPr lang="es-ES" dirty="0" err="1"/>
              <a:t>deux</a:t>
            </a:r>
            <a:r>
              <a:rPr lang="es-ES" dirty="0"/>
              <a:t> </a:t>
            </a:r>
            <a:r>
              <a:rPr lang="es-ES" dirty="0" err="1"/>
              <a:t>ans</a:t>
            </a:r>
            <a:r>
              <a:rPr lang="es-ES" dirty="0"/>
              <a:t> des </a:t>
            </a:r>
            <a:r>
              <a:rPr lang="es-ES" dirty="0" err="1"/>
              <a:t>relevés</a:t>
            </a:r>
            <a:r>
              <a:rPr lang="es-ES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76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05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On arrive à le processus de Nettoyage de jeu de données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8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Selection</a:t>
            </a:r>
            <a:r>
              <a:rPr lang="es-ES" dirty="0"/>
              <a:t> des </a:t>
            </a:r>
            <a:r>
              <a:rPr lang="es-ES" dirty="0" err="1"/>
              <a:t>features</a:t>
            </a:r>
            <a:r>
              <a:rPr lang="es-ES" dirty="0"/>
              <a:t>: </a:t>
            </a:r>
            <a:endParaRPr lang="fr-FR" sz="1200" dirty="0">
              <a:solidFill>
                <a:srgbClr val="202124"/>
              </a:solidFill>
              <a:latin typeface="Google San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dirty="0"/>
              <a:t>Targets: </a:t>
            </a:r>
            <a:r>
              <a:rPr lang="es-ES" dirty="0" err="1"/>
              <a:t>SiteEnergyUse</a:t>
            </a:r>
            <a:r>
              <a:rPr lang="es-ES" dirty="0"/>
              <a:t>, </a:t>
            </a:r>
            <a:r>
              <a:rPr lang="es-ES" dirty="0" err="1"/>
              <a:t>GHGEmissions</a:t>
            </a:r>
            <a:endParaRPr lang="es-ES" dirty="0"/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</a:rPr>
              <a:t>Déclaratifs</a:t>
            </a:r>
            <a:r>
              <a:rPr lang="es-ES" dirty="0"/>
              <a:t>: </a:t>
            </a:r>
            <a:r>
              <a:rPr lang="en-US" dirty="0" err="1"/>
              <a:t>PropertyName</a:t>
            </a:r>
            <a:r>
              <a:rPr lang="en-US" dirty="0"/>
              <a:t>, Address, </a:t>
            </a:r>
            <a:r>
              <a:rPr lang="en-US" dirty="0" err="1"/>
              <a:t>NumberofBuildings</a:t>
            </a:r>
            <a:r>
              <a:rPr lang="en-US" dirty="0"/>
              <a:t>, </a:t>
            </a:r>
            <a:r>
              <a:rPr lang="en-US" dirty="0" err="1"/>
              <a:t>NumberofFloors</a:t>
            </a:r>
            <a:r>
              <a:rPr lang="en-US" dirty="0"/>
              <a:t>, </a:t>
            </a:r>
            <a:r>
              <a:rPr lang="en-US" dirty="0" err="1"/>
              <a:t>YearBuilt</a:t>
            </a:r>
            <a:r>
              <a:rPr lang="en-US" dirty="0"/>
              <a:t>, </a:t>
            </a:r>
            <a:r>
              <a:rPr lang="en-US" dirty="0" err="1"/>
              <a:t>PropertyGFATotal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</a:rPr>
              <a:t>Consommation</a:t>
            </a:r>
            <a:r>
              <a:rPr lang="es-ES" dirty="0"/>
              <a:t>: </a:t>
            </a:r>
            <a:r>
              <a:rPr lang="es-ES" dirty="0" err="1"/>
              <a:t>Electricity</a:t>
            </a:r>
            <a:r>
              <a:rPr lang="es-ES" dirty="0"/>
              <a:t>, </a:t>
            </a:r>
            <a:r>
              <a:rPr lang="es-ES" dirty="0" err="1"/>
              <a:t>NaturalGas</a:t>
            </a:r>
            <a:r>
              <a:rPr lang="es-ES" dirty="0"/>
              <a:t>, </a:t>
            </a:r>
            <a:r>
              <a:rPr lang="es-ES" dirty="0" err="1"/>
              <a:t>SteamUse</a:t>
            </a:r>
            <a:r>
              <a:rPr lang="es-ES" dirty="0"/>
              <a:t>, </a:t>
            </a:r>
            <a:r>
              <a:rPr lang="es-ES" dirty="0" err="1"/>
              <a:t>OtherFuelUse</a:t>
            </a:r>
            <a:endParaRPr lang="es-ES" dirty="0"/>
          </a:p>
          <a:p>
            <a:pPr marL="171450" lvl="0" indent="-171450">
              <a:buFontTx/>
              <a:buChar char="-"/>
            </a:pPr>
            <a:r>
              <a:rPr lang="fr-FR" dirty="0"/>
              <a:t>Pour les données en commun</a:t>
            </a:r>
          </a:p>
          <a:p>
            <a:pPr marL="628650" lvl="1" indent="-171450">
              <a:buFontTx/>
              <a:buChar char="-"/>
            </a:pPr>
            <a:r>
              <a:rPr lang="fr-FR" sz="1200" dirty="0" err="1">
                <a:solidFill>
                  <a:srgbClr val="202124"/>
                </a:solidFill>
                <a:latin typeface="Google Sans"/>
              </a:rPr>
              <a:t>PropertyGFAParking</a:t>
            </a:r>
            <a:r>
              <a:rPr lang="fr-FR" sz="1200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fr-FR" sz="1200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 2016</a:t>
            </a:r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</a:rPr>
              <a:t>Cibles + déclaratifs  </a:t>
            </a:r>
            <a:r>
              <a:rPr lang="fr-FR" sz="1200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 2015</a:t>
            </a:r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Autres variables  Donnés les plus récent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92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47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29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Il y a 9 sous ensemble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03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791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155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616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Le bâtiment est petit, moyen ou grand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6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J’ai continué l'analyse pour connaître les caractéristiques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626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La plus parte de variable indépendante n’ont pas une corrélation avec les variables cibles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363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Plus tard je vais vous montrer ce que j'ai fait avec le résultat de cette analyse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516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de modélisations effectuées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898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fr-FR" dirty="0"/>
              <a:t>Tout d'abord on va voir en général tout ce que j'ai fait lors des modélisations et en suite on va entrer en détails sur chaque pas.</a:t>
            </a:r>
          </a:p>
          <a:p>
            <a:pPr marL="457200" lvl="1" indent="0">
              <a:buFontTx/>
              <a:buNone/>
            </a:pPr>
            <a:endParaRPr lang="fr-FR" dirty="0"/>
          </a:p>
          <a:p>
            <a:pPr marL="628650" lvl="1" indent="-171450">
              <a:buFontTx/>
              <a:buChar char="-"/>
            </a:pPr>
            <a:r>
              <a:rPr lang="fr-FR" dirty="0"/>
              <a:t>Data </a:t>
            </a:r>
            <a:r>
              <a:rPr lang="fr-FR" dirty="0" err="1"/>
              <a:t>Processing</a:t>
            </a:r>
            <a:r>
              <a:rPr lang="fr-FR" dirty="0"/>
              <a:t> : variable dépendant et variable indépendant</a:t>
            </a:r>
          </a:p>
          <a:p>
            <a:pPr marL="628650" lvl="1" indent="-171450">
              <a:buFontTx/>
              <a:buChar char="-"/>
            </a:pPr>
            <a:r>
              <a:rPr lang="fr-FR" dirty="0"/>
              <a:t>Modèles par défaut : </a:t>
            </a:r>
          </a:p>
          <a:p>
            <a:pPr marL="628650" lvl="1" indent="-171450">
              <a:buFontTx/>
              <a:buChar char="-"/>
            </a:pPr>
            <a:r>
              <a:rPr lang="fr-FR" dirty="0"/>
              <a:t>Cross validation : Pour effectué un évaluation plus rigoureuse</a:t>
            </a:r>
          </a:p>
          <a:p>
            <a:pPr marL="628650" lvl="1" indent="-171450">
              <a:buFontTx/>
              <a:buChar char="-"/>
            </a:pPr>
            <a:endParaRPr lang="fr-FR" dirty="0"/>
          </a:p>
          <a:p>
            <a:pPr marL="628650" lvl="1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518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fr-FR" dirty="0"/>
              <a:t>Je veux simuler un environnement de production.</a:t>
            </a:r>
          </a:p>
          <a:p>
            <a:pPr marL="457200" lvl="1" indent="0">
              <a:buFontTx/>
              <a:buNone/>
            </a:pPr>
            <a:endParaRPr lang="fr-FR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Make_pipeline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column_transformer</a:t>
            </a:r>
            <a:r>
              <a:rPr lang="fr-FR" dirty="0">
                <a:sym typeface="Wingdings" panose="05000000000000000000" pitchFamily="2" charset="2"/>
              </a:rPr>
              <a:t>  appelé chaque pipeline(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FunctionTransformer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Encoders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KNNImputer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StandardScaler</a:t>
            </a:r>
            <a:endParaRPr lang="fr-FR" sz="1200" dirty="0">
              <a:solidFill>
                <a:srgbClr val="252525"/>
              </a:solidFill>
              <a:latin typeface="Google Sans"/>
              <a:ea typeface="Roboto"/>
              <a:cs typeface="Roboto"/>
              <a:sym typeface="Roboto"/>
            </a:endParaRPr>
          </a:p>
          <a:p>
            <a:pPr marL="457200" lvl="1" indent="0">
              <a:buFontTx/>
              <a:buNone/>
            </a:pPr>
            <a:r>
              <a:rPr lang="fr-FR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12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orders_dataset.csv: </a:t>
            </a:r>
            <a:r>
              <a:rPr lang="fr-FR" sz="1200" dirty="0"/>
              <a:t>A partir de chaque commande, vous pourrez trouver toutes les autres informations.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/>
              <a:t>customers_dataset.csv: Dans notre système, chaque commande est attribuée à un identifiant client unique. Cela signifie que le même client obtiendra des identifiants différents pour différentes commandes.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order_reviews_dataset.csv: </a:t>
            </a:r>
            <a:r>
              <a:rPr lang="fr-FR" dirty="0"/>
              <a:t>Une fois que le client a reçu le produit ou que la date de livraison estimée est due, le client reçoit une enquête de satisfaction par e-mail où il peut donner une note pour l'expérience d'achat et écrire quelques commentaires.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order_items_dataset.csv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products_dataset.csv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40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36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746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175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767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875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486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059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291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868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20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orders_dataset.csv: </a:t>
            </a:r>
            <a:r>
              <a:rPr lang="fr-FR" sz="1200" dirty="0"/>
              <a:t>A partir de chaque commande, vous pourrez trouver toutes les autres informations.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/>
              <a:t>customers_dataset.csv: Dans notre système, chaque commande est attribuée à un identifiant client unique. Cela signifie que le même client obtiendra des identifiants différents pour différentes commandes.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order_reviews_dataset.csv: </a:t>
            </a:r>
            <a:r>
              <a:rPr lang="fr-FR" dirty="0"/>
              <a:t>Une fois que le client a reçu le produit ou que la date de livraison estimée est due, le client reçoit une enquête de satisfaction par e-mail où il peut donner une note pour l'expérience d'achat et écrire quelques commentaires.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order_items_dataset.csv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products_dataset.csv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712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46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876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960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877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101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09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098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831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575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6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871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003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de Nettoyage de jeu de données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62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12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On arrive à le processus de Nettoyage de jeu de données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24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Customer-Focused</a:t>
            </a:r>
            <a:r>
              <a:rPr lang="es-ES" dirty="0"/>
              <a:t> Marketing</a:t>
            </a:r>
          </a:p>
          <a:p>
            <a:r>
              <a:rPr lang="fr-FR" dirty="0"/>
              <a:t>https://www.weidert.com/blog/customer-focused-marketing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48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1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4754-E95A-4E67-9440-F22C89CFE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4C75A-0EAB-4D20-86C0-568E73AEF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BF43-25CB-4153-A9F1-579FE1FA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27149-8866-4B3A-9895-25177AEC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8285B-ACAD-4B89-A226-DA64B023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6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4BD4-80E0-4BB4-A3AF-B94AE462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1EED8-ED13-4D0F-B608-A51826173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9132-52B0-4C99-A9BC-DC01E84C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E0A0E-C1B3-48F3-844D-C9ADE8FB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8B644-F794-490C-9F66-F6A8FCCF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9F71D-9EED-4B1D-BF07-4B9E7CC81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69246-E9D6-4FCC-8FA6-A9AC027A1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6AAF-68E8-437F-B982-C5C16659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3F42-3FF8-4150-86B7-E8F30FC2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09978-469F-49FF-B43D-DACD3C38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5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271E-66E3-400F-AC71-8BE449D9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2B287-2392-46C4-A993-60354D30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4356-B34F-4769-9632-F55F0153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5B952-8887-4A3F-804E-3DBAF593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C0E42-DADA-41D1-96DF-AAF74AB8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431A-04BD-4095-A2EC-4FFC385B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56079-36F7-4190-BE5D-1F7C6DB14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C1BE7-C03E-406D-9A4C-578D334F8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7C51-397B-4AE5-B444-BD264C46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06633-5B68-4F22-8077-EBABB2B8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A5D0-0451-4449-A0B3-12794C5F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B26C-D4B6-4B8E-8A93-28C820BA6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57FEB-7DBC-4A52-9CDC-D7B1E57EC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F59EA-B0AE-4012-89BF-908D4903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8E08B-D16A-4667-9D04-5CE83E68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395AF-9FB2-485E-99DA-6851542F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3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DFD3-1711-4DC4-A504-A09AC4F6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C1740-B139-471D-9242-D326AB317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AFF12-D20C-4FFA-9F47-E17D63491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F61809-5DE7-463F-8F8F-A883FA09E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B0F66-B2EC-4EF9-8DD9-713CF6367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F4F3A-57DD-4AE9-8713-849014C2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4980-D335-4D15-A150-30B3118D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720B8-A052-4612-864D-3CD6181C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5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AF94-11F8-4BED-9C61-8F589714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229F3-B276-4718-9039-4E4E1728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32560-90BE-4382-85F8-3BD3D224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A94D5-ACF6-489E-B1D7-8FAF5664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7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8A818-E734-48BC-85D6-82019F32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064C5-4CF3-4F02-8C95-6C37CD5F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022A1-E755-48A5-AD19-7462EF63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0867-F31B-4EC5-A648-F99CDB78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796-E196-4DE0-BFE0-412C82BA3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8914B-4448-4F1D-8B5C-2358188CE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FE599-140C-4B4E-9B88-9511F0F3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AB99F-9E56-451E-9A21-60BD7B1A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173CC-9A5A-4854-8B4A-0EA6896C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5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232E-CEB3-4893-A5FB-F3A45F58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89308-6E78-4E92-8D75-F7ADDB989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DF58A-A31E-4548-B941-C87A02347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26BA1-212C-4903-B4D3-5C7AE313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5AC60-A531-4A77-91BB-7F2524E0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04F3B-196D-4187-954C-A0B6011A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6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CEA5A-2BAB-47B2-AD9A-6B04A07A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4BCF3-E0E4-4833-8483-749F70196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72265-5014-4360-ADC3-9CAED7F75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CD729-31D5-4480-98D7-69012EF3B7D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643C0-8034-44CE-B7CE-E0A45718C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E4D35-9446-4AF7-80EC-05236686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2644C4-E0DE-4FEE-8713-F22AE43E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432794"/>
            <a:ext cx="6944616" cy="820048"/>
          </a:xfrm>
        </p:spPr>
        <p:txBody>
          <a:bodyPr>
            <a:normAutofit/>
          </a:bodyPr>
          <a:lstStyle/>
          <a:p>
            <a:r>
              <a:rPr lang="fr-FR" b="1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Formation</a:t>
            </a:r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 Data </a:t>
            </a:r>
            <a:r>
              <a:rPr lang="es-ES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Scientist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23D07D9-6568-4CAC-8E97-2F4E23726C47}"/>
              </a:ext>
            </a:extLst>
          </p:cNvPr>
          <p:cNvGrpSpPr/>
          <p:nvPr/>
        </p:nvGrpSpPr>
        <p:grpSpPr>
          <a:xfrm>
            <a:off x="300199" y="1653091"/>
            <a:ext cx="6712635" cy="2244877"/>
            <a:chOff x="300199" y="1653091"/>
            <a:chExt cx="6712635" cy="2244877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C59DD88-0231-4DD6-B63A-00DE1EDF79C4}"/>
                </a:ext>
              </a:extLst>
            </p:cNvPr>
            <p:cNvSpPr txBox="1"/>
            <p:nvPr/>
          </p:nvSpPr>
          <p:spPr>
            <a:xfrm>
              <a:off x="742152" y="1925017"/>
              <a:ext cx="6270682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oogle Sans"/>
                </a:rPr>
                <a:t>Projet 5</a:t>
              </a:r>
            </a:p>
            <a:p>
              <a:r>
                <a:rPr lang="fr-FR" sz="40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oogle Sans"/>
                </a:rPr>
                <a:t>« Segmentation des clients d’un ite e-commerce »</a:t>
              </a:r>
            </a:p>
          </p:txBody>
        </p:sp>
        <p:cxnSp>
          <p:nvCxnSpPr>
            <p:cNvPr id="9" name="Google Shape;2466;p51">
              <a:extLst>
                <a:ext uri="{FF2B5EF4-FFF2-40B4-BE49-F238E27FC236}">
                  <a16:creationId xmlns:a16="http://schemas.microsoft.com/office/drawing/2014/main" id="{4836EC1E-2FCF-42BD-A825-D9C2D14DBF82}"/>
                </a:ext>
              </a:extLst>
            </p:cNvPr>
            <p:cNvCxnSpPr/>
            <p:nvPr/>
          </p:nvCxnSpPr>
          <p:spPr>
            <a:xfrm>
              <a:off x="301094" y="1680039"/>
              <a:ext cx="4169488" cy="0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2467;p51">
              <a:extLst>
                <a:ext uri="{FF2B5EF4-FFF2-40B4-BE49-F238E27FC236}">
                  <a16:creationId xmlns:a16="http://schemas.microsoft.com/office/drawing/2014/main" id="{A391C5C2-FB9D-450E-A219-D2B18AE453D9}"/>
                </a:ext>
              </a:extLst>
            </p:cNvPr>
            <p:cNvCxnSpPr>
              <a:cxnSpLocks/>
            </p:cNvCxnSpPr>
            <p:nvPr/>
          </p:nvCxnSpPr>
          <p:spPr>
            <a:xfrm>
              <a:off x="335072" y="1653091"/>
              <a:ext cx="0" cy="2244877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2468;p51">
              <a:extLst>
                <a:ext uri="{FF2B5EF4-FFF2-40B4-BE49-F238E27FC236}">
                  <a16:creationId xmlns:a16="http://schemas.microsoft.com/office/drawing/2014/main" id="{DE9901FA-B3FC-402B-9271-4E78E0761449}"/>
                </a:ext>
              </a:extLst>
            </p:cNvPr>
            <p:cNvCxnSpPr/>
            <p:nvPr/>
          </p:nvCxnSpPr>
          <p:spPr>
            <a:xfrm>
              <a:off x="300199" y="3872892"/>
              <a:ext cx="4239527" cy="0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469;p51">
              <a:extLst>
                <a:ext uri="{FF2B5EF4-FFF2-40B4-BE49-F238E27FC236}">
                  <a16:creationId xmlns:a16="http://schemas.microsoft.com/office/drawing/2014/main" id="{9591926F-FF01-4387-94EC-F02CCE4DE26B}"/>
                </a:ext>
              </a:extLst>
            </p:cNvPr>
            <p:cNvCxnSpPr/>
            <p:nvPr/>
          </p:nvCxnSpPr>
          <p:spPr>
            <a:xfrm flipH="1">
              <a:off x="4510940" y="3556233"/>
              <a:ext cx="5253" cy="341735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E5C04395-C4C6-4EF9-843E-893AD29874B0}"/>
              </a:ext>
            </a:extLst>
          </p:cNvPr>
          <p:cNvSpPr txBox="1"/>
          <p:nvPr/>
        </p:nvSpPr>
        <p:spPr>
          <a:xfrm>
            <a:off x="279917" y="4830203"/>
            <a:ext cx="65926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726A3A85-09B8-4BB5-860D-F94E9D062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5C0706D-7D95-4521-BDC3-DEC636978AA3}"/>
              </a:ext>
            </a:extLst>
          </p:cNvPr>
          <p:cNvSpPr txBox="1"/>
          <p:nvPr/>
        </p:nvSpPr>
        <p:spPr>
          <a:xfrm>
            <a:off x="279917" y="6221763"/>
            <a:ext cx="2673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8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septembre 2021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E7DF116-2471-4B75-B3B3-C8BDED2137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20572" r="9528" b="20038"/>
          <a:stretch/>
        </p:blipFill>
        <p:spPr>
          <a:xfrm>
            <a:off x="7492481" y="737318"/>
            <a:ext cx="4498624" cy="1527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473CE1-A448-460D-ADB2-BFC9C73A112F}"/>
              </a:ext>
            </a:extLst>
          </p:cNvPr>
          <p:cNvSpPr/>
          <p:nvPr/>
        </p:nvSpPr>
        <p:spPr>
          <a:xfrm>
            <a:off x="279917" y="6221763"/>
            <a:ext cx="1964519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502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0911784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/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engineering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8" name="Google Shape;886;p38">
            <a:extLst>
              <a:ext uri="{FF2B5EF4-FFF2-40B4-BE49-F238E27FC236}">
                <a16:creationId xmlns:a16="http://schemas.microsoft.com/office/drawing/2014/main" id="{FE18319A-DC10-4CA6-90C7-128F730D2E33}"/>
              </a:ext>
            </a:extLst>
          </p:cNvPr>
          <p:cNvSpPr/>
          <p:nvPr/>
        </p:nvSpPr>
        <p:spPr>
          <a:xfrm>
            <a:off x="1986445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887;p38">
            <a:extLst>
              <a:ext uri="{FF2B5EF4-FFF2-40B4-BE49-F238E27FC236}">
                <a16:creationId xmlns:a16="http://schemas.microsoft.com/office/drawing/2014/main" id="{56885D26-E555-4237-A5B7-7AE2DF904772}"/>
              </a:ext>
            </a:extLst>
          </p:cNvPr>
          <p:cNvSpPr txBox="1"/>
          <p:nvPr/>
        </p:nvSpPr>
        <p:spPr>
          <a:xfrm>
            <a:off x="2100362" y="3262649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</a:t>
            </a: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élection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données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1" name="Google Shape;889;p38">
            <a:extLst>
              <a:ext uri="{FF2B5EF4-FFF2-40B4-BE49-F238E27FC236}">
                <a16:creationId xmlns:a16="http://schemas.microsoft.com/office/drawing/2014/main" id="{DB4527D9-BEF0-4C6E-8C40-9395335AABF9}"/>
              </a:ext>
            </a:extLst>
          </p:cNvPr>
          <p:cNvSpPr/>
          <p:nvPr/>
        </p:nvSpPr>
        <p:spPr>
          <a:xfrm>
            <a:off x="3964918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890;p38">
            <a:extLst>
              <a:ext uri="{FF2B5EF4-FFF2-40B4-BE49-F238E27FC236}">
                <a16:creationId xmlns:a16="http://schemas.microsoft.com/office/drawing/2014/main" id="{0878E356-0E56-46EB-AFD5-98FA5AC3F124}"/>
              </a:ext>
            </a:extLst>
          </p:cNvPr>
          <p:cNvSpPr txBox="1"/>
          <p:nvPr/>
        </p:nvSpPr>
        <p:spPr>
          <a:xfrm>
            <a:off x="4041006" y="3255502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4" name="Google Shape;892;p38">
            <a:extLst>
              <a:ext uri="{FF2B5EF4-FFF2-40B4-BE49-F238E27FC236}">
                <a16:creationId xmlns:a16="http://schemas.microsoft.com/office/drawing/2014/main" id="{D7AF2042-79E4-40D3-9869-D5993F282C24}"/>
              </a:ext>
            </a:extLst>
          </p:cNvPr>
          <p:cNvSpPr/>
          <p:nvPr/>
        </p:nvSpPr>
        <p:spPr>
          <a:xfrm>
            <a:off x="8035874" y="2946713"/>
            <a:ext cx="2054494" cy="969975"/>
          </a:xfrm>
          <a:custGeom>
            <a:avLst/>
            <a:gdLst/>
            <a:ahLst/>
            <a:cxnLst/>
            <a:rect l="l" t="t" r="r" b="b"/>
            <a:pathLst>
              <a:path w="30978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893;p38">
            <a:extLst>
              <a:ext uri="{FF2B5EF4-FFF2-40B4-BE49-F238E27FC236}">
                <a16:creationId xmlns:a16="http://schemas.microsoft.com/office/drawing/2014/main" id="{6D32B014-0765-4534-86C6-8FDE03825A98}"/>
              </a:ext>
            </a:extLst>
          </p:cNvPr>
          <p:cNvSpPr txBox="1"/>
          <p:nvPr/>
        </p:nvSpPr>
        <p:spPr>
          <a:xfrm>
            <a:off x="8366221" y="3261005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PCA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10" name="Google Shape;898;p38">
            <a:extLst>
              <a:ext uri="{FF2B5EF4-FFF2-40B4-BE49-F238E27FC236}">
                <a16:creationId xmlns:a16="http://schemas.microsoft.com/office/drawing/2014/main" id="{C6EB56EC-6636-4710-A99B-629E958E9564}"/>
              </a:ext>
            </a:extLst>
          </p:cNvPr>
          <p:cNvSpPr/>
          <p:nvPr/>
        </p:nvSpPr>
        <p:spPr>
          <a:xfrm>
            <a:off x="6000395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0" y="1"/>
                </a:moveTo>
                <a:lnTo>
                  <a:pt x="3654" y="6503"/>
                </a:lnTo>
                <a:lnTo>
                  <a:pt x="0" y="13003"/>
                </a:lnTo>
                <a:lnTo>
                  <a:pt x="27324" y="13003"/>
                </a:lnTo>
                <a:lnTo>
                  <a:pt x="30978" y="6503"/>
                </a:lnTo>
                <a:lnTo>
                  <a:pt x="27324" y="1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899;p38">
            <a:extLst>
              <a:ext uri="{FF2B5EF4-FFF2-40B4-BE49-F238E27FC236}">
                <a16:creationId xmlns:a16="http://schemas.microsoft.com/office/drawing/2014/main" id="{06AF2599-610B-4EA2-B036-49EFB54D78B2}"/>
              </a:ext>
            </a:extLst>
          </p:cNvPr>
          <p:cNvSpPr txBox="1"/>
          <p:nvPr/>
        </p:nvSpPr>
        <p:spPr>
          <a:xfrm>
            <a:off x="6082553" y="3251029"/>
            <a:ext cx="190926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  <a:endParaRPr lang="fr-FR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7" name="Google Shape;902;p38">
            <a:extLst>
              <a:ext uri="{FF2B5EF4-FFF2-40B4-BE49-F238E27FC236}">
                <a16:creationId xmlns:a16="http://schemas.microsoft.com/office/drawing/2014/main" id="{8F0C93EA-AD08-425F-BCC0-C4D23BB7B2B7}"/>
              </a:ext>
            </a:extLst>
          </p:cNvPr>
          <p:cNvSpPr/>
          <p:nvPr/>
        </p:nvSpPr>
        <p:spPr>
          <a:xfrm>
            <a:off x="6162090" y="4065681"/>
            <a:ext cx="3928278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sym typeface="Fira Sans Condensed Medium"/>
              </a:rPr>
              <a:t>13</a:t>
            </a:r>
            <a:r>
              <a:rPr lang="es-ES" sz="1500" dirty="0"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sym typeface="Fira Sans Condensed Medium"/>
              </a:rPr>
              <a:t>colonnes</a:t>
            </a:r>
            <a:endParaRPr sz="1500" b="1" i="1" dirty="0">
              <a:solidFill>
                <a:srgbClr val="548235"/>
              </a:solidFill>
              <a:latin typeface="Google Sans"/>
              <a:sym typeface="Fira Sans Condensed Medium"/>
            </a:endParaRPr>
          </a:p>
        </p:txBody>
      </p:sp>
      <p:sp>
        <p:nvSpPr>
          <p:cNvPr id="38" name="Google Shape;903;p38">
            <a:extLst>
              <a:ext uri="{FF2B5EF4-FFF2-40B4-BE49-F238E27FC236}">
                <a16:creationId xmlns:a16="http://schemas.microsoft.com/office/drawing/2014/main" id="{D00595DA-5FC1-4B3A-87C9-4AFD2C7E22B4}"/>
              </a:ext>
            </a:extLst>
          </p:cNvPr>
          <p:cNvSpPr/>
          <p:nvPr/>
        </p:nvSpPr>
        <p:spPr>
          <a:xfrm flipH="1">
            <a:off x="1986443" y="4065678"/>
            <a:ext cx="4056834" cy="397500"/>
          </a:xfrm>
          <a:prstGeom prst="homePlate">
            <a:avLst>
              <a:gd name="adj" fmla="val 83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+/- 52 </a:t>
            </a:r>
            <a:r>
              <a:rPr lang="es-ES" sz="1600" kern="1200" dirty="0" err="1">
                <a:solidFill>
                  <a:schemeClr val="dk1"/>
                </a:solidFill>
                <a:latin typeface="Google Sans"/>
              </a:rPr>
              <a:t>colonnes</a:t>
            </a: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 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9" name="Google Shape;904;p38">
            <a:extLst>
              <a:ext uri="{FF2B5EF4-FFF2-40B4-BE49-F238E27FC236}">
                <a16:creationId xmlns:a16="http://schemas.microsoft.com/office/drawing/2014/main" id="{56650AD9-8269-4AF4-87D1-D677333C8049}"/>
              </a:ext>
            </a:extLst>
          </p:cNvPr>
          <p:cNvSpPr txBox="1"/>
          <p:nvPr/>
        </p:nvSpPr>
        <p:spPr>
          <a:xfrm>
            <a:off x="4060015" y="4065631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 engineering</a:t>
            </a: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5" name="Google Shape;902;p38">
            <a:extLst>
              <a:ext uri="{FF2B5EF4-FFF2-40B4-BE49-F238E27FC236}">
                <a16:creationId xmlns:a16="http://schemas.microsoft.com/office/drawing/2014/main" id="{12203565-87CE-4CC0-B338-E8B77CB5D223}"/>
              </a:ext>
            </a:extLst>
          </p:cNvPr>
          <p:cNvSpPr/>
          <p:nvPr/>
        </p:nvSpPr>
        <p:spPr>
          <a:xfrm>
            <a:off x="6157219" y="2402594"/>
            <a:ext cx="3933149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</a:t>
            </a:r>
            <a:endParaRPr sz="1500" b="1" i="1" dirty="0">
              <a:solidFill>
                <a:srgbClr val="548235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6" name="Google Shape;903;p38">
            <a:extLst>
              <a:ext uri="{FF2B5EF4-FFF2-40B4-BE49-F238E27FC236}">
                <a16:creationId xmlns:a16="http://schemas.microsoft.com/office/drawing/2014/main" id="{F91FBC39-C317-477B-A4AB-BC0D616267C0}"/>
              </a:ext>
            </a:extLst>
          </p:cNvPr>
          <p:cNvSpPr/>
          <p:nvPr/>
        </p:nvSpPr>
        <p:spPr>
          <a:xfrm flipH="1">
            <a:off x="1986444" y="2402591"/>
            <a:ext cx="4051962" cy="397500"/>
          </a:xfrm>
          <a:prstGeom prst="homePlate">
            <a:avLst>
              <a:gd name="adj" fmla="val 734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9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Datasets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7" name="Google Shape;904;p38">
            <a:extLst>
              <a:ext uri="{FF2B5EF4-FFF2-40B4-BE49-F238E27FC236}">
                <a16:creationId xmlns:a16="http://schemas.microsoft.com/office/drawing/2014/main" id="{5D516680-A3D4-49B3-8CF7-AD7AFDEC45F1}"/>
              </a:ext>
            </a:extLst>
          </p:cNvPr>
          <p:cNvSpPr txBox="1"/>
          <p:nvPr/>
        </p:nvSpPr>
        <p:spPr>
          <a:xfrm>
            <a:off x="4060015" y="2394819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fr-FR" sz="20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</a:t>
            </a:r>
            <a:r>
              <a:rPr lang="fr-FR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engineering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EF4F5A28-DCD6-47AB-81D4-6DCB58941D9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A1309D-D211-4C7B-B4E9-10C46E05540A}"/>
              </a:ext>
            </a:extLst>
          </p:cNvPr>
          <p:cNvSpPr/>
          <p:nvPr/>
        </p:nvSpPr>
        <p:spPr>
          <a:xfrm>
            <a:off x="8777761" y="4155354"/>
            <a:ext cx="1964519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9688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1181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Sélection des données sur la base de </a:t>
            </a:r>
          </a:p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customer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-focus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140F3B-FEDA-48DB-B5EE-18F425E8B175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B9755B8F-D0AB-4F91-A171-D70F2C0C85DF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E7D94756-4EB3-4DE7-B75B-78D452F0AF8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5C9387-10E4-4271-9816-0D087A21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1792220"/>
            <a:ext cx="6543676" cy="4327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B329E67-DC1E-4753-B805-D5F54F35AC7B}"/>
              </a:ext>
            </a:extLst>
          </p:cNvPr>
          <p:cNvCxnSpPr>
            <a:cxnSpLocks/>
          </p:cNvCxnSpPr>
          <p:nvPr/>
        </p:nvCxnSpPr>
        <p:spPr>
          <a:xfrm>
            <a:off x="1162442" y="2397809"/>
            <a:ext cx="2123683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C959AE4-0F23-4846-A2C8-DD03EECEA14D}"/>
              </a:ext>
            </a:extLst>
          </p:cNvPr>
          <p:cNvCxnSpPr>
            <a:cxnSpLocks/>
          </p:cNvCxnSpPr>
          <p:nvPr/>
        </p:nvCxnSpPr>
        <p:spPr>
          <a:xfrm>
            <a:off x="1162442" y="5507721"/>
            <a:ext cx="3052371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75AAC29-36ED-40FF-8E0F-268B0E245EC5}"/>
              </a:ext>
            </a:extLst>
          </p:cNvPr>
          <p:cNvCxnSpPr>
            <a:cxnSpLocks/>
          </p:cNvCxnSpPr>
          <p:nvPr/>
        </p:nvCxnSpPr>
        <p:spPr>
          <a:xfrm flipH="1">
            <a:off x="8043863" y="3059796"/>
            <a:ext cx="2793962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C486755-E419-4A00-BEA0-459F1BD56E62}"/>
              </a:ext>
            </a:extLst>
          </p:cNvPr>
          <p:cNvCxnSpPr>
            <a:cxnSpLocks/>
          </p:cNvCxnSpPr>
          <p:nvPr/>
        </p:nvCxnSpPr>
        <p:spPr>
          <a:xfrm flipH="1">
            <a:off x="5836082" y="2069197"/>
            <a:ext cx="5001743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750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53ADACD-9166-491B-8DDD-A89BDFBFE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2" y="1689462"/>
            <a:ext cx="7715250" cy="3961603"/>
          </a:xfrm>
          <a:prstGeom prst="rect">
            <a:avLst/>
          </a:prstGeom>
        </p:spPr>
      </p:pic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140F3B-FEDA-48DB-B5EE-18F425E8B175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B9755B8F-D0AB-4F91-A171-D70F2C0C85DF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E8D4EBB-8F35-45A0-8C4A-6E435323BB01}"/>
              </a:ext>
            </a:extLst>
          </p:cNvPr>
          <p:cNvSpPr txBox="1"/>
          <p:nvPr/>
        </p:nvSpPr>
        <p:spPr>
          <a:xfrm>
            <a:off x="8571771" y="2249033"/>
            <a:ext cx="33297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order_id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order_status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order_purchase_timestamp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review_score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product_category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payment_value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product_width_cm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product_height_cm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product_length_cm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product_weight_g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customer_city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customer_state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customer_region</a:t>
            </a:r>
            <a:endParaRPr lang="en-US" dirty="0">
              <a:solidFill>
                <a:srgbClr val="000000"/>
              </a:solidFill>
              <a:latin typeface="docs-Roboto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FD75F8-626E-4909-97FF-C17A5F43C965}"/>
              </a:ext>
            </a:extLst>
          </p:cNvPr>
          <p:cNvSpPr txBox="1"/>
          <p:nvPr/>
        </p:nvSpPr>
        <p:spPr>
          <a:xfrm>
            <a:off x="8571772" y="1773949"/>
            <a:ext cx="3329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Les colonnes à travailler sont: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BBAC1BFE-77D3-40DE-92D5-FA7F9C013F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044" y="1773949"/>
            <a:ext cx="457727" cy="427272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E7D94756-4EB3-4DE7-B75B-78D452F0AF8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4FB9287-2EEE-4CCB-A1F0-38140B4729ED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191744" cy="1181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Sélection des données sur la base de </a:t>
            </a:r>
          </a:p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customer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-focus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36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Aucune variable n'a de distribution normale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3" y="2416968"/>
            <a:ext cx="3107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416968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5E161CF-8E65-4F20-BB51-F4DFC170F61F}"/>
              </a:ext>
            </a:extLst>
          </p:cNvPr>
          <p:cNvSpPr txBox="1"/>
          <p:nvPr/>
        </p:nvSpPr>
        <p:spPr>
          <a:xfrm>
            <a:off x="835632" y="2866146"/>
            <a:ext cx="28793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payment_value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product_length_cm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product_weight_g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product_height_cm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product_width_cm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4119501-96BD-4BFB-BAFB-D9CCFF343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65" y="1590891"/>
            <a:ext cx="6342647" cy="4471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4BC6F1B-DB42-4BB2-8C9B-0E6B78894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950" y="4534512"/>
            <a:ext cx="197167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F0886B4-3B74-45C8-959A-C4326E4A41DD}"/>
              </a:ext>
            </a:extLst>
          </p:cNvPr>
          <p:cNvSpPr txBox="1"/>
          <p:nvPr/>
        </p:nvSpPr>
        <p:spPr>
          <a:xfrm>
            <a:off x="835632" y="1446885"/>
            <a:ext cx="204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Ap</a:t>
            </a:r>
            <a:r>
              <a:rPr lang="fr-FR" sz="2000" b="1" dirty="0">
                <a:solidFill>
                  <a:srgbClr val="000000"/>
                </a:solidFill>
                <a:latin typeface="Google Sans"/>
              </a:rPr>
              <a:t>rès avoir fait :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1D981F5-A967-41F0-9CBE-9E8EE681D7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F3745357-D13C-4947-88F1-E136B5AA33ED}"/>
              </a:ext>
            </a:extLst>
          </p:cNvPr>
          <p:cNvSpPr txBox="1"/>
          <p:nvPr/>
        </p:nvSpPr>
        <p:spPr>
          <a:xfrm>
            <a:off x="835632" y="1920768"/>
            <a:ext cx="3655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aberrantes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8594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KNN pour les valeurs manquantes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886686-EC8B-4EB9-B54C-47AEE6E9F372}"/>
              </a:ext>
            </a:extLst>
          </p:cNvPr>
          <p:cNvSpPr/>
          <p:nvPr/>
        </p:nvSpPr>
        <p:spPr>
          <a:xfrm>
            <a:off x="7100888" y="1252842"/>
            <a:ext cx="5091114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E7F9E3E-BDD4-4B58-A9FB-3D3C9703A8EA}"/>
              </a:ext>
            </a:extLst>
          </p:cNvPr>
          <p:cNvSpPr txBox="1"/>
          <p:nvPr/>
        </p:nvSpPr>
        <p:spPr>
          <a:xfrm>
            <a:off x="7100886" y="1261868"/>
            <a:ext cx="5091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de113425 x 14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0,83 % de valeurs manquantes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FEE9F7C-A023-4DF4-9B6D-8194184DFE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8" y="1532499"/>
            <a:ext cx="457727" cy="42727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7B6101-D2C9-43B9-9ECF-48DBBA9C8B5C}"/>
              </a:ext>
            </a:extLst>
          </p:cNvPr>
          <p:cNvSpPr txBox="1"/>
          <p:nvPr/>
        </p:nvSpPr>
        <p:spPr>
          <a:xfrm>
            <a:off x="844896" y="1545922"/>
            <a:ext cx="45843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Après avoir calculé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et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RMSE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, </a:t>
            </a:r>
            <a:r>
              <a:rPr lang="fr-FR" sz="2000" b="1" u="sng" dirty="0">
                <a:solidFill>
                  <a:srgbClr val="548235"/>
                </a:solidFill>
                <a:latin typeface="docs-Roboto"/>
              </a:rPr>
              <a:t>KNN</a:t>
            </a:r>
            <a:r>
              <a:rPr lang="fr-FR" sz="2000" b="1" u="sng" strike="noStrike" dirty="0">
                <a:solidFill>
                  <a:srgbClr val="548235"/>
                </a:solidFill>
                <a:effectLst/>
                <a:latin typeface="docs-Roboto"/>
              </a:rPr>
              <a:t> Imputer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a obtenu le meilleur résultat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624A5A-A45F-4CCE-8B6C-0235A70E7D92}"/>
              </a:ext>
            </a:extLst>
          </p:cNvPr>
          <p:cNvSpPr/>
          <p:nvPr/>
        </p:nvSpPr>
        <p:spPr>
          <a:xfrm>
            <a:off x="-18013" y="5090098"/>
            <a:ext cx="4218539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7311E92-EB3E-47FF-9398-DE54837F90ED}"/>
              </a:ext>
            </a:extLst>
          </p:cNvPr>
          <p:cNvSpPr txBox="1"/>
          <p:nvPr/>
        </p:nvSpPr>
        <p:spPr>
          <a:xfrm>
            <a:off x="2" y="5098586"/>
            <a:ext cx="42005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la méthode choisie pour effectuer les imputations sera </a:t>
            </a:r>
            <a:r>
              <a:rPr lang="fr-FR" sz="2000" b="1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KNN Imputer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DA378E70-53A2-41CD-8DE2-CE5FC649A3B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58405F-696E-4485-A497-8BB9AD7F1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9" y="2269865"/>
            <a:ext cx="7564320" cy="3782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031D66-C099-422B-81DB-052E462A16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7" y="2707793"/>
            <a:ext cx="457727" cy="42727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C51DB32-6423-408F-9C33-D8DA6DE649CD}"/>
              </a:ext>
            </a:extLst>
          </p:cNvPr>
          <p:cNvSpPr txBox="1"/>
          <p:nvPr/>
        </p:nvSpPr>
        <p:spPr>
          <a:xfrm>
            <a:off x="835845" y="2707793"/>
            <a:ext cx="3264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docs-Roboto"/>
              </a:rPr>
              <a:t>Iterative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 Imputer 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est encore expérimental pour l’instant.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</p:spTree>
    <p:extLst>
      <p:ext uri="{BB962C8B-B14F-4D97-AF65-F5344CB8AC3E}">
        <p14:creationId xmlns:p14="http://schemas.microsoft.com/office/powerpoint/2010/main" val="320790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765;p34">
            <a:extLst>
              <a:ext uri="{FF2B5EF4-FFF2-40B4-BE49-F238E27FC236}">
                <a16:creationId xmlns:a16="http://schemas.microsoft.com/office/drawing/2014/main" id="{01394188-0D6B-4024-B3B8-3A07DFAE66D3}"/>
              </a:ext>
            </a:extLst>
          </p:cNvPr>
          <p:cNvCxnSpPr>
            <a:cxnSpLocks/>
          </p:cNvCxnSpPr>
          <p:nvPr/>
        </p:nvCxnSpPr>
        <p:spPr>
          <a:xfrm>
            <a:off x="2750118" y="2284984"/>
            <a:ext cx="6266" cy="2726022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694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order_purchase_timestamp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756;p34">
            <a:extLst>
              <a:ext uri="{FF2B5EF4-FFF2-40B4-BE49-F238E27FC236}">
                <a16:creationId xmlns:a16="http://schemas.microsoft.com/office/drawing/2014/main" id="{44A26B6E-B5E7-48DB-84BE-280BFAC36195}"/>
              </a:ext>
            </a:extLst>
          </p:cNvPr>
          <p:cNvSpPr/>
          <p:nvPr/>
        </p:nvSpPr>
        <p:spPr>
          <a:xfrm>
            <a:off x="835631" y="3387326"/>
            <a:ext cx="3835240" cy="608700"/>
          </a:xfrm>
          <a:prstGeom prst="homePlate">
            <a:avLst>
              <a:gd name="adj" fmla="val 37196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solidFill>
                  <a:schemeClr val="lt1"/>
                </a:solidFill>
                <a:ea typeface="Fira Sans Condensed Medium"/>
                <a:cs typeface="Fira Sans Condensed Medium"/>
                <a:sym typeface="Fira Sans Condensed Medium"/>
              </a:rPr>
              <a:t>order_purchase_timestamp</a:t>
            </a:r>
            <a:endParaRPr lang="fr-FR" sz="2400" b="1" dirty="0">
              <a:solidFill>
                <a:schemeClr val="lt1"/>
              </a:solidFill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757;p34">
            <a:extLst>
              <a:ext uri="{FF2B5EF4-FFF2-40B4-BE49-F238E27FC236}">
                <a16:creationId xmlns:a16="http://schemas.microsoft.com/office/drawing/2014/main" id="{A06D27EB-2F25-44B7-AD88-35F8E085E6AB}"/>
              </a:ext>
            </a:extLst>
          </p:cNvPr>
          <p:cNvSpPr/>
          <p:nvPr/>
        </p:nvSpPr>
        <p:spPr>
          <a:xfrm>
            <a:off x="7864816" y="2576844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purchase_month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3" name="Google Shape;758;p34">
            <a:extLst>
              <a:ext uri="{FF2B5EF4-FFF2-40B4-BE49-F238E27FC236}">
                <a16:creationId xmlns:a16="http://schemas.microsoft.com/office/drawing/2014/main" id="{957B2A89-9150-42E9-B004-283939E0C3D8}"/>
              </a:ext>
            </a:extLst>
          </p:cNvPr>
          <p:cNvSpPr/>
          <p:nvPr/>
        </p:nvSpPr>
        <p:spPr>
          <a:xfrm>
            <a:off x="7864816" y="1704049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b="1" dirty="0" err="1">
                <a:solidFill>
                  <a:srgbClr val="252525"/>
                </a:solidFill>
                <a:ea typeface="Roboto"/>
                <a:cs typeface="Roboto"/>
                <a:sym typeface="Roboto"/>
              </a:rPr>
              <a:t>purchase_year</a:t>
            </a:r>
            <a:endParaRPr sz="1600" b="1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759;p34">
            <a:extLst>
              <a:ext uri="{FF2B5EF4-FFF2-40B4-BE49-F238E27FC236}">
                <a16:creationId xmlns:a16="http://schemas.microsoft.com/office/drawing/2014/main" id="{F953BACA-4ABE-4BDD-8185-F35C84B3BA63}"/>
              </a:ext>
            </a:extLst>
          </p:cNvPr>
          <p:cNvSpPr/>
          <p:nvPr/>
        </p:nvSpPr>
        <p:spPr>
          <a:xfrm>
            <a:off x="7864816" y="4322433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purchase_day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6" name="Google Shape;760;p34">
            <a:extLst>
              <a:ext uri="{FF2B5EF4-FFF2-40B4-BE49-F238E27FC236}">
                <a16:creationId xmlns:a16="http://schemas.microsoft.com/office/drawing/2014/main" id="{13EEEA7B-F308-42D7-8C53-3CFAD893CDCF}"/>
              </a:ext>
            </a:extLst>
          </p:cNvPr>
          <p:cNvSpPr/>
          <p:nvPr/>
        </p:nvSpPr>
        <p:spPr>
          <a:xfrm>
            <a:off x="7864816" y="3449638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purchase_weekday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27" name="Google Shape;761;p34">
            <a:extLst>
              <a:ext uri="{FF2B5EF4-FFF2-40B4-BE49-F238E27FC236}">
                <a16:creationId xmlns:a16="http://schemas.microsoft.com/office/drawing/2014/main" id="{C915480F-5C34-4186-BCB7-F2220EF39539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4670871" y="1944499"/>
            <a:ext cx="3193945" cy="174717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762;p34">
            <a:extLst>
              <a:ext uri="{FF2B5EF4-FFF2-40B4-BE49-F238E27FC236}">
                <a16:creationId xmlns:a16="http://schemas.microsoft.com/office/drawing/2014/main" id="{9C43EF7D-BC36-4D2A-9674-B1161302B22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4670871" y="2817294"/>
            <a:ext cx="3193945" cy="87438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763;p34">
            <a:extLst>
              <a:ext uri="{FF2B5EF4-FFF2-40B4-BE49-F238E27FC236}">
                <a16:creationId xmlns:a16="http://schemas.microsoft.com/office/drawing/2014/main" id="{4BCC6741-1B1E-4CE5-BFF3-E296850FC315}"/>
              </a:ext>
            </a:extLst>
          </p:cNvPr>
          <p:cNvCxnSpPr>
            <a:cxnSpLocks/>
            <a:stCxn id="21" idx="3"/>
            <a:endCxn id="26" idx="1"/>
          </p:cNvCxnSpPr>
          <p:nvPr/>
        </p:nvCxnSpPr>
        <p:spPr>
          <a:xfrm flipV="1">
            <a:off x="4670871" y="3690088"/>
            <a:ext cx="3193945" cy="158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764;p34">
            <a:extLst>
              <a:ext uri="{FF2B5EF4-FFF2-40B4-BE49-F238E27FC236}">
                <a16:creationId xmlns:a16="http://schemas.microsoft.com/office/drawing/2014/main" id="{05DDFD63-7DC4-4F4C-88E7-0FE8588A9342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4670871" y="3691676"/>
            <a:ext cx="3193945" cy="87120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766;p34">
            <a:extLst>
              <a:ext uri="{FF2B5EF4-FFF2-40B4-BE49-F238E27FC236}">
                <a16:creationId xmlns:a16="http://schemas.microsoft.com/office/drawing/2014/main" id="{84EB5047-6224-4FCD-A03F-0D0473464616}"/>
              </a:ext>
            </a:extLst>
          </p:cNvPr>
          <p:cNvCxnSpPr>
            <a:cxnSpLocks/>
          </p:cNvCxnSpPr>
          <p:nvPr/>
        </p:nvCxnSpPr>
        <p:spPr>
          <a:xfrm>
            <a:off x="6907814" y="1704049"/>
            <a:ext cx="0" cy="3893701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3" name="Google Shape;767;p34">
            <a:extLst>
              <a:ext uri="{FF2B5EF4-FFF2-40B4-BE49-F238E27FC236}">
                <a16:creationId xmlns:a16="http://schemas.microsoft.com/office/drawing/2014/main" id="{F1B25FA4-404F-46C1-A43D-1C0D8643CBF3}"/>
              </a:ext>
            </a:extLst>
          </p:cNvPr>
          <p:cNvSpPr txBox="1"/>
          <p:nvPr/>
        </p:nvSpPr>
        <p:spPr>
          <a:xfrm>
            <a:off x="1989318" y="5008534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initiale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768;p34">
            <a:extLst>
              <a:ext uri="{FF2B5EF4-FFF2-40B4-BE49-F238E27FC236}">
                <a16:creationId xmlns:a16="http://schemas.microsoft.com/office/drawing/2014/main" id="{6EB324EC-2128-4027-BEE9-3ECBD9EDC13C}"/>
              </a:ext>
            </a:extLst>
          </p:cNvPr>
          <p:cNvSpPr txBox="1"/>
          <p:nvPr/>
        </p:nvSpPr>
        <p:spPr>
          <a:xfrm>
            <a:off x="6147014" y="5627228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</a:t>
            </a:r>
            <a:endParaRPr sz="17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1" name="Google Shape;759;p34">
            <a:extLst>
              <a:ext uri="{FF2B5EF4-FFF2-40B4-BE49-F238E27FC236}">
                <a16:creationId xmlns:a16="http://schemas.microsoft.com/office/drawing/2014/main" id="{86F5240E-2E1B-450A-8532-45F1AAAE5F08}"/>
              </a:ext>
            </a:extLst>
          </p:cNvPr>
          <p:cNvSpPr/>
          <p:nvPr/>
        </p:nvSpPr>
        <p:spPr>
          <a:xfrm>
            <a:off x="7864816" y="5127681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purchase_hour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42" name="Google Shape;764;p34">
            <a:extLst>
              <a:ext uri="{FF2B5EF4-FFF2-40B4-BE49-F238E27FC236}">
                <a16:creationId xmlns:a16="http://schemas.microsoft.com/office/drawing/2014/main" id="{C738A5C9-03B8-467D-B331-62B3EFA65D65}"/>
              </a:ext>
            </a:extLst>
          </p:cNvPr>
          <p:cNvCxnSpPr>
            <a:cxnSpLocks/>
            <a:stCxn id="21" idx="3"/>
            <a:endCxn id="41" idx="1"/>
          </p:cNvCxnSpPr>
          <p:nvPr/>
        </p:nvCxnSpPr>
        <p:spPr>
          <a:xfrm>
            <a:off x="4670871" y="3691676"/>
            <a:ext cx="3193945" cy="167645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F4F083E-A1D5-4854-BA86-BFE60377AE7A}"/>
              </a:ext>
            </a:extLst>
          </p:cNvPr>
          <p:cNvSpPr/>
          <p:nvPr/>
        </p:nvSpPr>
        <p:spPr>
          <a:xfrm>
            <a:off x="-18012" y="5550697"/>
            <a:ext cx="4159706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F939635-F072-4CC7-A106-BAD48E877754}"/>
              </a:ext>
            </a:extLst>
          </p:cNvPr>
          <p:cNvSpPr txBox="1"/>
          <p:nvPr/>
        </p:nvSpPr>
        <p:spPr>
          <a:xfrm>
            <a:off x="2" y="5559185"/>
            <a:ext cx="40520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l'instant on va garder le variable </a:t>
            </a:r>
            <a:r>
              <a:rPr lang="fr-FR" sz="2000" b="1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order_purchase_timestamp</a:t>
            </a:r>
            <a:endParaRPr lang="fr-FR" sz="2000" b="1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docs-Roboto"/>
            </a:endParaRPr>
          </a:p>
        </p:txBody>
      </p:sp>
    </p:spTree>
    <p:extLst>
      <p:ext uri="{BB962C8B-B14F-4D97-AF65-F5344CB8AC3E}">
        <p14:creationId xmlns:p14="http://schemas.microsoft.com/office/powerpoint/2010/main" val="1797943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765;p34">
            <a:extLst>
              <a:ext uri="{FF2B5EF4-FFF2-40B4-BE49-F238E27FC236}">
                <a16:creationId xmlns:a16="http://schemas.microsoft.com/office/drawing/2014/main" id="{01394188-0D6B-4024-B3B8-3A07DFAE66D3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2750118" y="2041038"/>
            <a:ext cx="6266" cy="3266905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product_volume_cc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756;p34">
            <a:extLst>
              <a:ext uri="{FF2B5EF4-FFF2-40B4-BE49-F238E27FC236}">
                <a16:creationId xmlns:a16="http://schemas.microsoft.com/office/drawing/2014/main" id="{44A26B6E-B5E7-48DB-84BE-280BFAC36195}"/>
              </a:ext>
            </a:extLst>
          </p:cNvPr>
          <p:cNvSpPr/>
          <p:nvPr/>
        </p:nvSpPr>
        <p:spPr>
          <a:xfrm flipH="1">
            <a:off x="7668614" y="3289096"/>
            <a:ext cx="3310496" cy="608700"/>
          </a:xfrm>
          <a:prstGeom prst="homePlate">
            <a:avLst>
              <a:gd name="adj" fmla="val 37196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solidFill>
                  <a:schemeClr val="lt1"/>
                </a:solidFill>
                <a:ea typeface="Fira Sans Condensed Medium"/>
                <a:cs typeface="Fira Sans Condensed Medium"/>
                <a:sym typeface="Fira Sans Condensed Medium"/>
              </a:rPr>
              <a:t>product_volume_cc</a:t>
            </a:r>
            <a:endParaRPr lang="fr-FR" sz="2400" b="1" dirty="0">
              <a:solidFill>
                <a:schemeClr val="lt1"/>
              </a:solidFill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757;p34">
            <a:extLst>
              <a:ext uri="{FF2B5EF4-FFF2-40B4-BE49-F238E27FC236}">
                <a16:creationId xmlns:a16="http://schemas.microsoft.com/office/drawing/2014/main" id="{A06D27EB-2F25-44B7-AD88-35F8E085E6AB}"/>
              </a:ext>
            </a:extLst>
          </p:cNvPr>
          <p:cNvSpPr/>
          <p:nvPr/>
        </p:nvSpPr>
        <p:spPr>
          <a:xfrm>
            <a:off x="1445116" y="3352996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product_height_cm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3" name="Google Shape;758;p34">
            <a:extLst>
              <a:ext uri="{FF2B5EF4-FFF2-40B4-BE49-F238E27FC236}">
                <a16:creationId xmlns:a16="http://schemas.microsoft.com/office/drawing/2014/main" id="{957B2A89-9150-42E9-B004-283939E0C3D8}"/>
              </a:ext>
            </a:extLst>
          </p:cNvPr>
          <p:cNvSpPr/>
          <p:nvPr/>
        </p:nvSpPr>
        <p:spPr>
          <a:xfrm>
            <a:off x="1445116" y="2480201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b="1" dirty="0" err="1">
                <a:solidFill>
                  <a:srgbClr val="252525"/>
                </a:solidFill>
                <a:ea typeface="Roboto"/>
                <a:cs typeface="Roboto"/>
                <a:sym typeface="Roboto"/>
              </a:rPr>
              <a:t>product_length_cm</a:t>
            </a:r>
            <a:endParaRPr sz="1600" b="1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760;p34">
            <a:extLst>
              <a:ext uri="{FF2B5EF4-FFF2-40B4-BE49-F238E27FC236}">
                <a16:creationId xmlns:a16="http://schemas.microsoft.com/office/drawing/2014/main" id="{13EEEA7B-F308-42D7-8C53-3CFAD893CDCF}"/>
              </a:ext>
            </a:extLst>
          </p:cNvPr>
          <p:cNvSpPr/>
          <p:nvPr/>
        </p:nvSpPr>
        <p:spPr>
          <a:xfrm>
            <a:off x="1445116" y="4225790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product_width_cm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27" name="Google Shape;761;p34">
            <a:extLst>
              <a:ext uri="{FF2B5EF4-FFF2-40B4-BE49-F238E27FC236}">
                <a16:creationId xmlns:a16="http://schemas.microsoft.com/office/drawing/2014/main" id="{C915480F-5C34-4186-BCB7-F2220EF39539}"/>
              </a:ext>
            </a:extLst>
          </p:cNvPr>
          <p:cNvCxnSpPr>
            <a:cxnSpLocks/>
            <a:stCxn id="21" idx="3"/>
            <a:endCxn id="23" idx="3"/>
          </p:cNvCxnSpPr>
          <p:nvPr/>
        </p:nvCxnSpPr>
        <p:spPr>
          <a:xfrm flipH="1" flipV="1">
            <a:off x="3954616" y="2720651"/>
            <a:ext cx="3713998" cy="87279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762;p34">
            <a:extLst>
              <a:ext uri="{FF2B5EF4-FFF2-40B4-BE49-F238E27FC236}">
                <a16:creationId xmlns:a16="http://schemas.microsoft.com/office/drawing/2014/main" id="{9C43EF7D-BC36-4D2A-9674-B1161302B228}"/>
              </a:ext>
            </a:extLst>
          </p:cNvPr>
          <p:cNvCxnSpPr>
            <a:cxnSpLocks/>
            <a:stCxn id="21" idx="3"/>
            <a:endCxn id="22" idx="3"/>
          </p:cNvCxnSpPr>
          <p:nvPr/>
        </p:nvCxnSpPr>
        <p:spPr>
          <a:xfrm flipH="1">
            <a:off x="3954616" y="3593446"/>
            <a:ext cx="371399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763;p34">
            <a:extLst>
              <a:ext uri="{FF2B5EF4-FFF2-40B4-BE49-F238E27FC236}">
                <a16:creationId xmlns:a16="http://schemas.microsoft.com/office/drawing/2014/main" id="{4BCC6741-1B1E-4CE5-BFF3-E296850FC315}"/>
              </a:ext>
            </a:extLst>
          </p:cNvPr>
          <p:cNvCxnSpPr>
            <a:cxnSpLocks/>
            <a:stCxn id="21" idx="3"/>
            <a:endCxn id="26" idx="3"/>
          </p:cNvCxnSpPr>
          <p:nvPr/>
        </p:nvCxnSpPr>
        <p:spPr>
          <a:xfrm flipH="1">
            <a:off x="3954616" y="3593446"/>
            <a:ext cx="3713998" cy="87279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766;p34">
            <a:extLst>
              <a:ext uri="{FF2B5EF4-FFF2-40B4-BE49-F238E27FC236}">
                <a16:creationId xmlns:a16="http://schemas.microsoft.com/office/drawing/2014/main" id="{84EB5047-6224-4FCD-A03F-0D0473464616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907814" y="2041038"/>
            <a:ext cx="0" cy="3260703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3" name="Google Shape;767;p34">
            <a:extLst>
              <a:ext uri="{FF2B5EF4-FFF2-40B4-BE49-F238E27FC236}">
                <a16:creationId xmlns:a16="http://schemas.microsoft.com/office/drawing/2014/main" id="{F1B25FA4-404F-46C1-A43D-1C0D8643CBF3}"/>
              </a:ext>
            </a:extLst>
          </p:cNvPr>
          <p:cNvSpPr txBox="1"/>
          <p:nvPr/>
        </p:nvSpPr>
        <p:spPr>
          <a:xfrm>
            <a:off x="1989318" y="5307943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initiale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768;p34">
            <a:extLst>
              <a:ext uri="{FF2B5EF4-FFF2-40B4-BE49-F238E27FC236}">
                <a16:creationId xmlns:a16="http://schemas.microsoft.com/office/drawing/2014/main" id="{6EB324EC-2128-4027-BEE9-3ECBD9EDC13C}"/>
              </a:ext>
            </a:extLst>
          </p:cNvPr>
          <p:cNvSpPr txBox="1"/>
          <p:nvPr/>
        </p:nvSpPr>
        <p:spPr>
          <a:xfrm>
            <a:off x="6147014" y="5301741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</a:t>
            </a:r>
            <a:endParaRPr sz="17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97" name="Graphique 96">
            <a:extLst>
              <a:ext uri="{FF2B5EF4-FFF2-40B4-BE49-F238E27FC236}">
                <a16:creationId xmlns:a16="http://schemas.microsoft.com/office/drawing/2014/main" id="{3B725F05-FAFC-42F5-BA1C-607C43CA5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57" y="4181968"/>
            <a:ext cx="20764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17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product_category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F3DFC94-1A4D-4E43-821B-B28C3DA076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9" r="7829" b="5746"/>
          <a:stretch/>
        </p:blipFill>
        <p:spPr>
          <a:xfrm>
            <a:off x="5363017" y="1874157"/>
            <a:ext cx="5180575" cy="3960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2DAFEEB-6DE3-417B-9702-2F8AC2AB4922}"/>
              </a:ext>
            </a:extLst>
          </p:cNvPr>
          <p:cNvSpPr txBox="1"/>
          <p:nvPr/>
        </p:nvSpPr>
        <p:spPr>
          <a:xfrm>
            <a:off x="844896" y="2077162"/>
            <a:ext cx="41932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Depuis 74 catégories à seulement 11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12943FB-5F43-4641-96B6-9CB235A3D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84" y="2463825"/>
            <a:ext cx="3000963" cy="30009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CF50940-8591-4731-B21B-685215E49FD3}"/>
              </a:ext>
            </a:extLst>
          </p:cNvPr>
          <p:cNvSpPr/>
          <p:nvPr/>
        </p:nvSpPr>
        <p:spPr>
          <a:xfrm>
            <a:off x="6348984" y="1224174"/>
            <a:ext cx="5843016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12EDEE4-E808-4258-B7BA-744063187F80}"/>
              </a:ext>
            </a:extLst>
          </p:cNvPr>
          <p:cNvSpPr txBox="1"/>
          <p:nvPr/>
        </p:nvSpPr>
        <p:spPr>
          <a:xfrm>
            <a:off x="6348984" y="1268371"/>
            <a:ext cx="5843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une phase d’observation pour identifier  les catégories</a:t>
            </a: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765967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52655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Liste de catégories des produits à travailler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1" name="Tableau 3">
            <a:extLst>
              <a:ext uri="{FF2B5EF4-FFF2-40B4-BE49-F238E27FC236}">
                <a16:creationId xmlns:a16="http://schemas.microsoft.com/office/drawing/2014/main" id="{19BFFA8A-8AF1-4410-A80A-FCF37C96C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372484"/>
              </p:ext>
            </p:extLst>
          </p:nvPr>
        </p:nvGraphicFramePr>
        <p:xfrm>
          <a:off x="377907" y="1328759"/>
          <a:ext cx="11347928" cy="375898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42611">
                  <a:extLst>
                    <a:ext uri="{9D8B030D-6E8A-4147-A177-3AD203B41FA5}">
                      <a16:colId xmlns:a16="http://schemas.microsoft.com/office/drawing/2014/main" val="3013340932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1724231034"/>
                    </a:ext>
                  </a:extLst>
                </a:gridCol>
              </a:tblGrid>
              <a:tr h="426818"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Catégories de produits</a:t>
                      </a:r>
                      <a:endParaRPr lang="es-419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 err="1"/>
                        <a:t>Nouvelles</a:t>
                      </a:r>
                      <a:r>
                        <a:rPr lang="es-419" dirty="0"/>
                        <a:t> </a:t>
                      </a:r>
                      <a:r>
                        <a:rPr lang="es-419" dirty="0" err="1"/>
                        <a:t>catégories</a:t>
                      </a:r>
                      <a:endParaRPr lang="es-419" dirty="0"/>
                    </a:p>
                  </a:txBody>
                  <a:tcPr anchor="ctr">
                    <a:solidFill>
                      <a:srgbClr val="745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0993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fashion_bags_accessories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fashio_female_clothing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fashion_sport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fashion_shoes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fashion_male_clothing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fashion_underwear_beach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fashion_childrens_clothes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cool_stuff</a:t>
                      </a:r>
                      <a:r>
                        <a:rPr lang="es-419" sz="1500" dirty="0"/>
                        <a:t>, art, </a:t>
                      </a:r>
                      <a:r>
                        <a:rPr lang="es-419" sz="1500" dirty="0" err="1"/>
                        <a:t>arts_and_craftmanship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fashion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2500890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kitchen_dining_laundry_garden_furniture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furniture_decor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office_furniture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furniture_bedroom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furniture_living_room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furniture_mattress_and_upholstery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bed_bath_table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furniture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13340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home_appliances</a:t>
                      </a:r>
                      <a:r>
                        <a:rPr lang="es-419" sz="1500" dirty="0"/>
                        <a:t>, home_appliances_2, </a:t>
                      </a:r>
                      <a:r>
                        <a:rPr lang="es-419" sz="1500" dirty="0" err="1"/>
                        <a:t>home_confort</a:t>
                      </a:r>
                      <a:r>
                        <a:rPr lang="es-419" sz="1500" dirty="0"/>
                        <a:t>, home_comfort_2, </a:t>
                      </a:r>
                      <a:r>
                        <a:rPr lang="es-419" sz="1500" dirty="0" err="1"/>
                        <a:t>air_conditioning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housewares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flowers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1111608"/>
                  </a:ext>
                </a:extLst>
              </a:tr>
              <a:tr h="710785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electronics, audio, </a:t>
                      </a:r>
                      <a:r>
                        <a:rPr lang="en-US" sz="1500" dirty="0" err="1"/>
                        <a:t>tablets_printing_image</a:t>
                      </a:r>
                      <a:r>
                        <a:rPr lang="en-US" sz="1500" dirty="0"/>
                        <a:t>, telephony, </a:t>
                      </a:r>
                      <a:r>
                        <a:rPr lang="en-US" sz="1500" dirty="0" err="1"/>
                        <a:t>fixed_telephony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small_appliances</a:t>
                      </a:r>
                      <a:r>
                        <a:rPr lang="en-US" sz="1500" dirty="0"/>
                        <a:t>,</a:t>
                      </a:r>
                      <a:r>
                        <a:rPr lang="es-419" sz="1500" dirty="0"/>
                        <a:t> </a:t>
                      </a:r>
                      <a:r>
                        <a:rPr lang="es-419" sz="1500" dirty="0" err="1"/>
                        <a:t>dvds_blu_ray</a:t>
                      </a:r>
                      <a:r>
                        <a:rPr lang="es-419" sz="1500" dirty="0"/>
                        <a:t>,</a:t>
                      </a:r>
                      <a:r>
                        <a:rPr lang="en-US" sz="1500" dirty="0"/>
                        <a:t> </a:t>
                      </a:r>
                      <a:r>
                        <a:rPr lang="en-US" sz="1500" dirty="0" err="1"/>
                        <a:t>small_appliances_home_oven_and_coffee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computers_accessories</a:t>
                      </a:r>
                      <a:r>
                        <a:rPr lang="en-US" sz="1500" dirty="0"/>
                        <a:t>, computers, </a:t>
                      </a:r>
                      <a:r>
                        <a:rPr lang="es-419" sz="1500" dirty="0" err="1"/>
                        <a:t>pc_gamer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consoles_games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electronics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911056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construction_tools_construction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construction_tools_lights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construction_tools_safety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costruction_tools_garden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costruction_tools_tools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garden_tools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home_construction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construction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38019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sports_leisure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musical_instruments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toys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cine_photo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cds_dvds_musicals</a:t>
                      </a:r>
                      <a:r>
                        <a:rPr lang="es-419" sz="1500" dirty="0"/>
                        <a:t>, music, </a:t>
                      </a:r>
                      <a:r>
                        <a:rPr lang="es-419" sz="1500" dirty="0" err="1"/>
                        <a:t>books_general_interest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books_imported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books_technical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sports_leisure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786085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6A779C86-0E85-403B-A32A-EA51B1DEFD2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1936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52655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Liste de catégories des produits à travailler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1" name="Tableau 3">
            <a:extLst>
              <a:ext uri="{FF2B5EF4-FFF2-40B4-BE49-F238E27FC236}">
                <a16:creationId xmlns:a16="http://schemas.microsoft.com/office/drawing/2014/main" id="{19BFFA8A-8AF1-4410-A80A-FCF37C96C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128272"/>
              </p:ext>
            </p:extLst>
          </p:nvPr>
        </p:nvGraphicFramePr>
        <p:xfrm>
          <a:off x="377907" y="1327816"/>
          <a:ext cx="11347928" cy="291978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42611">
                  <a:extLst>
                    <a:ext uri="{9D8B030D-6E8A-4147-A177-3AD203B41FA5}">
                      <a16:colId xmlns:a16="http://schemas.microsoft.com/office/drawing/2014/main" val="3013340932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1724231034"/>
                    </a:ext>
                  </a:extLst>
                </a:gridCol>
              </a:tblGrid>
              <a:tr h="426818"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Catégories de produits</a:t>
                      </a:r>
                      <a:endParaRPr lang="es-419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 err="1"/>
                        <a:t>Nouvelles</a:t>
                      </a:r>
                      <a:r>
                        <a:rPr lang="es-419" dirty="0"/>
                        <a:t> </a:t>
                      </a:r>
                      <a:r>
                        <a:rPr lang="es-419" dirty="0" err="1"/>
                        <a:t>catégories</a:t>
                      </a:r>
                      <a:endParaRPr lang="es-419" dirty="0"/>
                    </a:p>
                  </a:txBody>
                  <a:tcPr anchor="ctr">
                    <a:solidFill>
                      <a:srgbClr val="745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0993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Drinks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food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food_drink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la_cuisine</a:t>
                      </a:r>
                      <a:r>
                        <a:rPr lang="es-419" sz="1500" dirty="0"/>
                        <a:t>, </a:t>
                      </a:r>
                      <a:r>
                        <a:rPr lang="pt-BR" sz="1500" dirty="0"/>
                        <a:t>portateis_cozinha_e_preparadores_de_alimentos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food_drink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786085"/>
                  </a:ext>
                </a:extLst>
              </a:tr>
              <a:tr h="710785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signaling_and_security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watches_gifts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agro_industry_and_commerce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security_and_services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market_place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pet_shop</a:t>
                      </a:r>
                      <a:r>
                        <a:rPr lang="en-US" sz="1500" dirty="0"/>
                        <a:t>    , </a:t>
                      </a:r>
                      <a:r>
                        <a:rPr lang="en-US" sz="1500" dirty="0" err="1"/>
                        <a:t>industry_commerce_and_business</a:t>
                      </a:r>
                      <a:r>
                        <a:rPr lang="en-US" sz="1500" dirty="0"/>
                        <a:t> 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misc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48701"/>
                  </a:ext>
                </a:extLst>
              </a:tr>
              <a:tr h="50173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health_beauty</a:t>
                      </a:r>
                      <a:r>
                        <a:rPr lang="en-US" sz="1500" dirty="0"/>
                        <a:t>, perfumery, </a:t>
                      </a:r>
                      <a:r>
                        <a:rPr lang="en-US" sz="1500" dirty="0" err="1"/>
                        <a:t>diapers_and_hygiene</a:t>
                      </a:r>
                      <a:r>
                        <a:rPr lang="en-US" sz="1500" dirty="0"/>
                        <a:t>, baby 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health_beauty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902743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christmas_supplies</a:t>
                      </a:r>
                      <a:r>
                        <a:rPr lang="en-US" sz="1500" dirty="0"/>
                        <a:t>, stationery, </a:t>
                      </a:r>
                      <a:r>
                        <a:rPr lang="en-US" sz="1500" dirty="0" err="1"/>
                        <a:t>party_supplies</a:t>
                      </a:r>
                      <a:r>
                        <a:rPr lang="en-US" sz="1500" dirty="0"/>
                        <a:t>, auto, </a:t>
                      </a:r>
                      <a:r>
                        <a:rPr lang="en-US" sz="1500" dirty="0" err="1"/>
                        <a:t>luggage_accessories</a:t>
                      </a:r>
                      <a:r>
                        <a:rPr lang="en-US" sz="1500" dirty="0"/>
                        <a:t>": "supplies"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supplies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693887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unknown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Unknown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773475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6A779C86-0E85-403B-A32A-EA51B1DEFD2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6524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2004969"/>
            <a:ext cx="71898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</a:t>
            </a:r>
          </a:p>
          <a:p>
            <a:pPr marL="514350" indent="-514350">
              <a:buFont typeface="+mj-lt"/>
              <a:buAutoNum type="arabicPeriod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5107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74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BC68C30-548E-4341-B699-ECFE211D5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52575"/>
            <a:ext cx="10058400" cy="37528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F81C5CD-9FBC-4817-A522-8BFBAA1A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2508445"/>
            <a:ext cx="8931592" cy="485723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DB81CF3-13E0-4C6C-A683-0F187A48F11F}"/>
              </a:ext>
            </a:extLst>
          </p:cNvPr>
          <p:cNvSpPr txBox="1"/>
          <p:nvPr/>
        </p:nvSpPr>
        <p:spPr>
          <a:xfrm>
            <a:off x="-1460500" y="269945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12:19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1) filtre sur les dates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tu peux prendre la dernière année 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ou 6mois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12:21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2) nb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orders_d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3)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avg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basket : Sales/Count(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4)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recency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12:30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PCA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pour réduite les dimensions du jeu de données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You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12:43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c'est toi</a:t>
            </a:r>
          </a:p>
        </p:txBody>
      </p:sp>
    </p:spTree>
    <p:extLst>
      <p:ext uri="{BB962C8B-B14F-4D97-AF65-F5344CB8AC3E}">
        <p14:creationId xmlns:p14="http://schemas.microsoft.com/office/powerpoint/2010/main" val="2726454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9068FCD-524C-4FF0-916B-A13B39595CB3}"/>
              </a:ext>
            </a:extLst>
          </p:cNvPr>
          <p:cNvGrpSpPr/>
          <p:nvPr/>
        </p:nvGrpSpPr>
        <p:grpSpPr>
          <a:xfrm>
            <a:off x="211336" y="1310586"/>
            <a:ext cx="7637263" cy="3769795"/>
            <a:chOff x="561266" y="1650467"/>
            <a:chExt cx="6340520" cy="2664359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41E0573A-9F15-47FD-A89A-D2A3A0FDC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206" b="95055"/>
            <a:stretch/>
          </p:blipFill>
          <p:spPr>
            <a:xfrm>
              <a:off x="561266" y="1650467"/>
              <a:ext cx="6340520" cy="338398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8EAEC63-0556-4701-89D6-40FE91EFC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663"/>
            <a:stretch/>
          </p:blipFill>
          <p:spPr>
            <a:xfrm>
              <a:off x="561266" y="1985964"/>
              <a:ext cx="6340520" cy="2328862"/>
            </a:xfrm>
            <a:prstGeom prst="rect">
              <a:avLst/>
            </a:prstGeom>
          </p:spPr>
        </p:pic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E96F840A-44D8-4191-B3B2-C8AA79BD3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3" b="43349"/>
          <a:stretch/>
        </p:blipFill>
        <p:spPr>
          <a:xfrm>
            <a:off x="7005813" y="1343225"/>
            <a:ext cx="4748383" cy="21716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264313-3F86-4654-9BFF-22473E718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084"/>
          <a:stretch/>
        </p:blipFill>
        <p:spPr>
          <a:xfrm>
            <a:off x="1862699" y="4228574"/>
            <a:ext cx="4724400" cy="232886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4F89EE8-5252-4FB2-9EFA-2C8C329F9F7E}"/>
              </a:ext>
            </a:extLst>
          </p:cNvPr>
          <p:cNvSpPr txBox="1"/>
          <p:nvPr/>
        </p:nvSpPr>
        <p:spPr>
          <a:xfrm>
            <a:off x="7970437" y="4953112"/>
            <a:ext cx="3712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1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year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 o 6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months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highlight>
                <a:srgbClr val="FF0000"/>
              </a:highlight>
              <a:latin typeface="docs-Roboto"/>
            </a:endParaRPr>
          </a:p>
        </p:txBody>
      </p:sp>
    </p:spTree>
    <p:extLst>
      <p:ext uri="{BB962C8B-B14F-4D97-AF65-F5344CB8AC3E}">
        <p14:creationId xmlns:p14="http://schemas.microsoft.com/office/powerpoint/2010/main" val="3279995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057856F-B05C-41C7-9096-D773C68FE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82" y="995667"/>
            <a:ext cx="6551532" cy="26760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F89BE1C-DF5B-49FA-9BB8-C64F374887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018"/>
          <a:stretch/>
        </p:blipFill>
        <p:spPr>
          <a:xfrm>
            <a:off x="4267201" y="3892467"/>
            <a:ext cx="4233862" cy="285903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8070678-82BB-4635-9B9D-7C854EE630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568"/>
          <a:stretch/>
        </p:blipFill>
        <p:spPr>
          <a:xfrm>
            <a:off x="7653339" y="1111834"/>
            <a:ext cx="4033838" cy="270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00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64FA40F-47C4-46C5-B6E2-2A86D2E685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t="5209" r="8854"/>
          <a:stretch/>
        </p:blipFill>
        <p:spPr>
          <a:xfrm>
            <a:off x="5713827" y="3429000"/>
            <a:ext cx="6100267" cy="2691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7B0F578-C060-41B4-8E55-AB42241C60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1" t="4049" r="9341"/>
          <a:stretch/>
        </p:blipFill>
        <p:spPr>
          <a:xfrm>
            <a:off x="377906" y="1327816"/>
            <a:ext cx="5672223" cy="2582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5459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4606E17-55A5-4260-BFAD-800B7E7DFE42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Score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ACB66B0-4AC8-4168-A352-B919F649C0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080A065-B09E-4EDE-A7F2-768082110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6" y="2424361"/>
            <a:ext cx="9090000" cy="251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66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BD11B42-7699-4C94-892C-DD6DB0BC7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8" y="182562"/>
            <a:ext cx="5488782" cy="610872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174C75B-0DA8-419C-ADD7-FA4EFBB31294}"/>
              </a:ext>
            </a:extLst>
          </p:cNvPr>
          <p:cNvSpPr txBox="1"/>
          <p:nvPr/>
        </p:nvSpPr>
        <p:spPr>
          <a:xfrm>
            <a:off x="6096000" y="520698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https://www.moengage.com/blog/rfm-analysis-using-predictive-segments/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4D733B5-40C0-40CD-8D17-63FC7C1F9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895" y="3925911"/>
            <a:ext cx="10371268" cy="236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47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1CD842-ECD4-4E42-B7DF-3A9B3187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E7B472-DAA8-40A3-B453-BA186602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278D0E0-DFE0-4026-9B99-4E25CA43DBA1}"/>
              </a:ext>
            </a:extLst>
          </p:cNvPr>
          <p:cNvSpPr txBox="1"/>
          <p:nvPr/>
        </p:nvSpPr>
        <p:spPr>
          <a:xfrm>
            <a:off x="3048000" y="612845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12:19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1) filtre sur les dates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tu peux prendre la dernière année 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ou 6mois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12:21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2) nb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orders_d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3)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avg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basket : Sales/Count(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4)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recency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12:30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PCA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pour réduite les dimensions du jeu de données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You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12:43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c'est toi</a:t>
            </a:r>
          </a:p>
        </p:txBody>
      </p:sp>
    </p:spTree>
    <p:extLst>
      <p:ext uri="{BB962C8B-B14F-4D97-AF65-F5344CB8AC3E}">
        <p14:creationId xmlns:p14="http://schemas.microsoft.com/office/powerpoint/2010/main" val="2762170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5651AADB-3D28-48B3-9C25-88EDF975DB34}"/>
              </a:ext>
            </a:extLst>
          </p:cNvPr>
          <p:cNvSpPr txBox="1"/>
          <p:nvPr/>
        </p:nvSpPr>
        <p:spPr>
          <a:xfrm>
            <a:off x="3046810" y="2967335"/>
            <a:ext cx="60936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https://medium.com/capillary-data-science/rfm-analysis-an-effective-customer-segmentation-technique-using-python-58804480d232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20B893D-BA6D-4F31-AE81-F8D79E135C1A}"/>
              </a:ext>
            </a:extLst>
          </p:cNvPr>
          <p:cNvSpPr txBox="1"/>
          <p:nvPr/>
        </p:nvSpPr>
        <p:spPr>
          <a:xfrm>
            <a:off x="3046810" y="1762810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https://towardsdatascience.com/know-your-customers-with-rfm-9f88f09433bc</a:t>
            </a:r>
          </a:p>
        </p:txBody>
      </p:sp>
    </p:spTree>
    <p:extLst>
      <p:ext uri="{BB962C8B-B14F-4D97-AF65-F5344CB8AC3E}">
        <p14:creationId xmlns:p14="http://schemas.microsoft.com/office/powerpoint/2010/main" val="808477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07F1B6B-F3AD-4F2F-857C-6506CAB65E8D}"/>
              </a:ext>
            </a:extLst>
          </p:cNvPr>
          <p:cNvSpPr txBox="1"/>
          <p:nvPr/>
        </p:nvSpPr>
        <p:spPr>
          <a:xfrm>
            <a:off x="7072312" y="4382605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https://www.moengage.com/blog/rfm-analysis-using-predictive-segments/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A9BD4A0-F6E1-4A53-BA29-9ABA5C611D76}"/>
              </a:ext>
            </a:extLst>
          </p:cNvPr>
          <p:cNvSpPr txBox="1"/>
          <p:nvPr/>
        </p:nvSpPr>
        <p:spPr>
          <a:xfrm>
            <a:off x="725653" y="4894347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https://clevertap.com/blog/rfm-analysis/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4D22C7B-8BC3-42F4-B43F-A93D106B09E1}"/>
              </a:ext>
            </a:extLst>
          </p:cNvPr>
          <p:cNvSpPr txBox="1"/>
          <p:nvPr/>
        </p:nvSpPr>
        <p:spPr>
          <a:xfrm>
            <a:off x="377906" y="5468264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https://www.datacamp.com/community/tutorials/introduction-customer-segmentation-python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14D22F98-29C2-454D-8F15-FF56EC6E6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7" y="1264695"/>
            <a:ext cx="6468955" cy="239290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0F7203F-9142-4136-8134-3EB198F02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532" y="1162586"/>
            <a:ext cx="3806055" cy="3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22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6F22EF4-BEE2-4FA0-AF31-866DB3837B51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</p:grpSpPr>
        <p:cxnSp>
          <p:nvCxnSpPr>
            <p:cNvPr id="27" name="Straight Connector 21">
              <a:extLst>
                <a:ext uri="{FF2B5EF4-FFF2-40B4-BE49-F238E27FC236}">
                  <a16:creationId xmlns:a16="http://schemas.microsoft.com/office/drawing/2014/main" id="{B41658CD-A75D-4682-9456-71D59C37C430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0D39F386-E4E4-4EE8-9483-C1298458A27A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0">
              <a:extLst>
                <a:ext uri="{FF2B5EF4-FFF2-40B4-BE49-F238E27FC236}">
                  <a16:creationId xmlns:a16="http://schemas.microsoft.com/office/drawing/2014/main" id="{42678CB7-8BA6-4D5C-AD2A-AF54D7A8CF6C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2">
              <a:extLst>
                <a:ext uri="{FF2B5EF4-FFF2-40B4-BE49-F238E27FC236}">
                  <a16:creationId xmlns:a16="http://schemas.microsoft.com/office/drawing/2014/main" id="{BD27DFB7-875E-4AA3-91FF-3EFB55EA8D78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ABEA8651-F845-4609-9B4A-E25A0D91B373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0595D7E6-E754-425E-A785-322F87C88810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C24FAFED-E8D4-4CD9-8881-7D7B5B7CB9E3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16">
              <a:extLst>
                <a:ext uri="{FF2B5EF4-FFF2-40B4-BE49-F238E27FC236}">
                  <a16:creationId xmlns:a16="http://schemas.microsoft.com/office/drawing/2014/main" id="{0BAA0C3D-FCD6-4693-8F35-9920BF783FFC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D9FA63F6-1560-45EC-B9E2-316F88FF3937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24">
              <a:extLst>
                <a:ext uri="{FF2B5EF4-FFF2-40B4-BE49-F238E27FC236}">
                  <a16:creationId xmlns:a16="http://schemas.microsoft.com/office/drawing/2014/main" id="{DD242FB1-2192-47B9-BD94-CC7ED82494BA}"/>
                </a:ext>
              </a:extLst>
            </p:cNvPr>
            <p:cNvCxnSpPr>
              <a:endCxn id="17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23">
              <a:extLst>
                <a:ext uri="{FF2B5EF4-FFF2-40B4-BE49-F238E27FC236}">
                  <a16:creationId xmlns:a16="http://schemas.microsoft.com/office/drawing/2014/main" id="{6764F871-66B5-408E-AF10-E7E48083720E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24">
              <a:extLst>
                <a:ext uri="{FF2B5EF4-FFF2-40B4-BE49-F238E27FC236}">
                  <a16:creationId xmlns:a16="http://schemas.microsoft.com/office/drawing/2014/main" id="{AFF90DC3-787C-4469-8E24-1DFF99A5B978}"/>
                </a:ext>
              </a:extLst>
            </p:cNvPr>
            <p:cNvCxnSpPr>
              <a:endCxn id="19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2744338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ED8EB-D1CB-477B-9FF6-9AF88C39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27E744-A3E0-4587-99CF-A0B2F7B46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https://clevertap.com/blog/rfm-analysis/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AE8D2F-9EB0-4BD2-9C7A-73DDCC661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06" y="1690688"/>
            <a:ext cx="9115425" cy="33718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FF1DDE2-E0C0-4AB2-9441-617557D0F37B}"/>
              </a:ext>
            </a:extLst>
          </p:cNvPr>
          <p:cNvSpPr txBox="1"/>
          <p:nvPr/>
        </p:nvSpPr>
        <p:spPr>
          <a:xfrm>
            <a:off x="2589610" y="5530632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https://www.datacamp.com/community/tutorials/introduction-customer-segmentation-python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52F97E3-E71B-4780-8717-11C26993F2EF}"/>
              </a:ext>
            </a:extLst>
          </p:cNvPr>
          <p:cNvSpPr txBox="1"/>
          <p:nvPr/>
        </p:nvSpPr>
        <p:spPr>
          <a:xfrm>
            <a:off x="1862139" y="4982646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https://clevertap.com/blog/rfm-analysis/</a:t>
            </a:r>
          </a:p>
        </p:txBody>
      </p:sp>
    </p:spTree>
    <p:extLst>
      <p:ext uri="{BB962C8B-B14F-4D97-AF65-F5344CB8AC3E}">
        <p14:creationId xmlns:p14="http://schemas.microsoft.com/office/powerpoint/2010/main" val="3432223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40"/>
          <p:cNvSpPr txBox="1">
            <a:spLocks noGrp="1"/>
          </p:cNvSpPr>
          <p:nvPr>
            <p:ph type="title"/>
          </p:nvPr>
        </p:nvSpPr>
        <p:spPr>
          <a:xfrm>
            <a:off x="609600" y="547200"/>
            <a:ext cx="10972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/>
              <a:t>Storytelling Infographics</a:t>
            </a:r>
            <a:endParaRPr sz="3200"/>
          </a:p>
        </p:txBody>
      </p:sp>
      <p:sp>
        <p:nvSpPr>
          <p:cNvPr id="2115" name="Google Shape;2115;p40"/>
          <p:cNvSpPr txBox="1"/>
          <p:nvPr/>
        </p:nvSpPr>
        <p:spPr>
          <a:xfrm>
            <a:off x="769116" y="4843218"/>
            <a:ext cx="26404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24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Comic story</a:t>
            </a:r>
            <a:endParaRPr sz="24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6" name="Google Shape;2116;p40"/>
          <p:cNvSpPr txBox="1"/>
          <p:nvPr/>
        </p:nvSpPr>
        <p:spPr>
          <a:xfrm>
            <a:off x="769085" y="5215009"/>
            <a:ext cx="2640400" cy="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>
                <a:latin typeface="Roboto"/>
                <a:ea typeface="Roboto"/>
                <a:cs typeface="Roboto"/>
                <a:sym typeface="Roboto"/>
              </a:rPr>
              <a:t>Jupiter is the biggest planet in the Solar System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8" name="Google Shape;2118;p40"/>
          <p:cNvSpPr/>
          <p:nvPr/>
        </p:nvSpPr>
        <p:spPr>
          <a:xfrm>
            <a:off x="1625100" y="1609890"/>
            <a:ext cx="984704" cy="1240088"/>
          </a:xfrm>
          <a:custGeom>
            <a:avLst/>
            <a:gdLst/>
            <a:ahLst/>
            <a:cxnLst/>
            <a:rect l="l" t="t" r="r" b="b"/>
            <a:pathLst>
              <a:path w="9304" h="11717" extrusionOk="0">
                <a:moveTo>
                  <a:pt x="4652" y="0"/>
                </a:moveTo>
                <a:cubicBezTo>
                  <a:pt x="2081" y="0"/>
                  <a:pt x="1" y="2080"/>
                  <a:pt x="1" y="4652"/>
                </a:cubicBezTo>
                <a:cubicBezTo>
                  <a:pt x="1" y="6736"/>
                  <a:pt x="1372" y="8500"/>
                  <a:pt x="3260" y="9090"/>
                </a:cubicBezTo>
                <a:lnTo>
                  <a:pt x="4046" y="11717"/>
                </a:lnTo>
                <a:lnTo>
                  <a:pt x="5191" y="9269"/>
                </a:lnTo>
                <a:cubicBezTo>
                  <a:pt x="7506" y="9004"/>
                  <a:pt x="9304" y="7035"/>
                  <a:pt x="9304" y="4652"/>
                </a:cubicBezTo>
                <a:cubicBezTo>
                  <a:pt x="9304" y="2080"/>
                  <a:pt x="7220" y="0"/>
                  <a:pt x="4652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19" name="Google Shape;2119;p40"/>
          <p:cNvSpPr/>
          <p:nvPr/>
        </p:nvSpPr>
        <p:spPr>
          <a:xfrm>
            <a:off x="1428032" y="3650649"/>
            <a:ext cx="1080063" cy="1059213"/>
          </a:xfrm>
          <a:custGeom>
            <a:avLst/>
            <a:gdLst/>
            <a:ahLst/>
            <a:cxnLst/>
            <a:rect l="l" t="t" r="r" b="b"/>
            <a:pathLst>
              <a:path w="10205" h="10008" extrusionOk="0">
                <a:moveTo>
                  <a:pt x="4478" y="1"/>
                </a:moveTo>
                <a:cubicBezTo>
                  <a:pt x="3900" y="1"/>
                  <a:pt x="3358" y="239"/>
                  <a:pt x="3358" y="239"/>
                </a:cubicBezTo>
                <a:cubicBezTo>
                  <a:pt x="3358" y="239"/>
                  <a:pt x="3716" y="3205"/>
                  <a:pt x="3278" y="3205"/>
                </a:cubicBezTo>
                <a:cubicBezTo>
                  <a:pt x="3272" y="3205"/>
                  <a:pt x="3266" y="3204"/>
                  <a:pt x="3260" y="3203"/>
                </a:cubicBezTo>
                <a:cubicBezTo>
                  <a:pt x="3008" y="3162"/>
                  <a:pt x="2330" y="2824"/>
                  <a:pt x="1690" y="2824"/>
                </a:cubicBezTo>
                <a:cubicBezTo>
                  <a:pt x="1133" y="2824"/>
                  <a:pt x="606" y="3080"/>
                  <a:pt x="415" y="4010"/>
                </a:cubicBezTo>
                <a:cubicBezTo>
                  <a:pt x="0" y="6009"/>
                  <a:pt x="2828" y="10007"/>
                  <a:pt x="2828" y="10007"/>
                </a:cubicBezTo>
                <a:lnTo>
                  <a:pt x="9146" y="9930"/>
                </a:lnTo>
                <a:cubicBezTo>
                  <a:pt x="9146" y="9930"/>
                  <a:pt x="10205" y="3878"/>
                  <a:pt x="8526" y="3276"/>
                </a:cubicBezTo>
                <a:cubicBezTo>
                  <a:pt x="8228" y="3169"/>
                  <a:pt x="7949" y="3134"/>
                  <a:pt x="7693" y="3134"/>
                </a:cubicBezTo>
                <a:cubicBezTo>
                  <a:pt x="7205" y="3134"/>
                  <a:pt x="6800" y="3260"/>
                  <a:pt x="6494" y="3260"/>
                </a:cubicBezTo>
                <a:cubicBezTo>
                  <a:pt x="6057" y="3260"/>
                  <a:pt x="5825" y="3003"/>
                  <a:pt x="5852" y="1751"/>
                </a:cubicBezTo>
                <a:cubicBezTo>
                  <a:pt x="5887" y="328"/>
                  <a:pt x="5157" y="1"/>
                  <a:pt x="4478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0" name="Google Shape;2120;p40"/>
          <p:cNvSpPr/>
          <p:nvPr/>
        </p:nvSpPr>
        <p:spPr>
          <a:xfrm>
            <a:off x="1941552" y="2983026"/>
            <a:ext cx="481133" cy="538285"/>
          </a:xfrm>
          <a:custGeom>
            <a:avLst/>
            <a:gdLst/>
            <a:ahLst/>
            <a:cxnLst/>
            <a:rect l="l" t="t" r="r" b="b"/>
            <a:pathLst>
              <a:path w="4546" h="5086" extrusionOk="0">
                <a:moveTo>
                  <a:pt x="1134" y="1"/>
                </a:moveTo>
                <a:cubicBezTo>
                  <a:pt x="362" y="1"/>
                  <a:pt x="1" y="362"/>
                  <a:pt x="1" y="362"/>
                </a:cubicBezTo>
                <a:cubicBezTo>
                  <a:pt x="1" y="362"/>
                  <a:pt x="1436" y="5086"/>
                  <a:pt x="2783" y="5086"/>
                </a:cubicBezTo>
                <a:cubicBezTo>
                  <a:pt x="2874" y="5086"/>
                  <a:pt x="2965" y="5064"/>
                  <a:pt x="3055" y="5017"/>
                </a:cubicBezTo>
                <a:cubicBezTo>
                  <a:pt x="4473" y="4291"/>
                  <a:pt x="4546" y="1271"/>
                  <a:pt x="2692" y="400"/>
                </a:cubicBezTo>
                <a:cubicBezTo>
                  <a:pt x="2055" y="99"/>
                  <a:pt x="1539" y="1"/>
                  <a:pt x="1134" y="1"/>
                </a:cubicBezTo>
                <a:close/>
              </a:path>
            </a:pathLst>
          </a:custGeom>
          <a:solidFill>
            <a:srgbClr val="18101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1" name="Google Shape;2121;p40"/>
          <p:cNvSpPr/>
          <p:nvPr/>
        </p:nvSpPr>
        <p:spPr>
          <a:xfrm>
            <a:off x="1645104" y="3120614"/>
            <a:ext cx="688468" cy="771125"/>
          </a:xfrm>
          <a:custGeom>
            <a:avLst/>
            <a:gdLst/>
            <a:ahLst/>
            <a:cxnLst/>
            <a:rect l="l" t="t" r="r" b="b"/>
            <a:pathLst>
              <a:path w="6505" h="7286" extrusionOk="0">
                <a:moveTo>
                  <a:pt x="3520" y="1"/>
                </a:moveTo>
                <a:cubicBezTo>
                  <a:pt x="3430" y="1"/>
                  <a:pt x="3378" y="6"/>
                  <a:pt x="3378" y="6"/>
                </a:cubicBezTo>
                <a:cubicBezTo>
                  <a:pt x="3351" y="5"/>
                  <a:pt x="3324" y="5"/>
                  <a:pt x="3297" y="5"/>
                </a:cubicBezTo>
                <a:cubicBezTo>
                  <a:pt x="0" y="5"/>
                  <a:pt x="290" y="5178"/>
                  <a:pt x="2349" y="6754"/>
                </a:cubicBezTo>
                <a:cubicBezTo>
                  <a:pt x="2824" y="7118"/>
                  <a:pt x="3302" y="7286"/>
                  <a:pt x="3754" y="7286"/>
                </a:cubicBezTo>
                <a:cubicBezTo>
                  <a:pt x="5283" y="7286"/>
                  <a:pt x="6505" y="5364"/>
                  <a:pt x="6215" y="2594"/>
                </a:cubicBezTo>
                <a:cubicBezTo>
                  <a:pt x="5962" y="173"/>
                  <a:pt x="4058" y="1"/>
                  <a:pt x="3520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2" name="Google Shape;2122;p40"/>
          <p:cNvSpPr/>
          <p:nvPr/>
        </p:nvSpPr>
        <p:spPr>
          <a:xfrm>
            <a:off x="1623831" y="3445113"/>
            <a:ext cx="160977" cy="206911"/>
          </a:xfrm>
          <a:custGeom>
            <a:avLst/>
            <a:gdLst/>
            <a:ahLst/>
            <a:cxnLst/>
            <a:rect l="l" t="t" r="r" b="b"/>
            <a:pathLst>
              <a:path w="1521" h="1955" extrusionOk="0">
                <a:moveTo>
                  <a:pt x="779" y="1"/>
                </a:moveTo>
                <a:cubicBezTo>
                  <a:pt x="726" y="1"/>
                  <a:pt x="668" y="13"/>
                  <a:pt x="607" y="41"/>
                </a:cubicBezTo>
                <a:cubicBezTo>
                  <a:pt x="0" y="310"/>
                  <a:pt x="263" y="1954"/>
                  <a:pt x="1122" y="1954"/>
                </a:cubicBezTo>
                <a:cubicBezTo>
                  <a:pt x="1243" y="1954"/>
                  <a:pt x="1376" y="1921"/>
                  <a:pt x="1521" y="1847"/>
                </a:cubicBezTo>
                <a:lnTo>
                  <a:pt x="1452" y="1305"/>
                </a:lnTo>
                <a:cubicBezTo>
                  <a:pt x="1452" y="1305"/>
                  <a:pt x="1325" y="1"/>
                  <a:pt x="779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3" name="Google Shape;2123;p40"/>
          <p:cNvSpPr/>
          <p:nvPr/>
        </p:nvSpPr>
        <p:spPr>
          <a:xfrm>
            <a:off x="1483173" y="2959001"/>
            <a:ext cx="689208" cy="628352"/>
          </a:xfrm>
          <a:custGeom>
            <a:avLst/>
            <a:gdLst/>
            <a:ahLst/>
            <a:cxnLst/>
            <a:rect l="l" t="t" r="r" b="b"/>
            <a:pathLst>
              <a:path w="6512" h="5937" extrusionOk="0">
                <a:moveTo>
                  <a:pt x="3949" y="1"/>
                </a:moveTo>
                <a:cubicBezTo>
                  <a:pt x="2710" y="1"/>
                  <a:pt x="1378" y="771"/>
                  <a:pt x="910" y="2079"/>
                </a:cubicBezTo>
                <a:cubicBezTo>
                  <a:pt x="1" y="4629"/>
                  <a:pt x="1748" y="5936"/>
                  <a:pt x="1748" y="5936"/>
                </a:cubicBezTo>
                <a:cubicBezTo>
                  <a:pt x="1748" y="5936"/>
                  <a:pt x="1346" y="4920"/>
                  <a:pt x="1936" y="4634"/>
                </a:cubicBezTo>
                <a:cubicBezTo>
                  <a:pt x="1988" y="4608"/>
                  <a:pt x="2040" y="4597"/>
                  <a:pt x="2090" y="4597"/>
                </a:cubicBezTo>
                <a:cubicBezTo>
                  <a:pt x="2603" y="4597"/>
                  <a:pt x="2982" y="5791"/>
                  <a:pt x="2982" y="5791"/>
                </a:cubicBezTo>
                <a:cubicBezTo>
                  <a:pt x="3204" y="4992"/>
                  <a:pt x="2909" y="4155"/>
                  <a:pt x="2909" y="4155"/>
                </a:cubicBezTo>
                <a:lnTo>
                  <a:pt x="2909" y="4155"/>
                </a:lnTo>
                <a:cubicBezTo>
                  <a:pt x="3026" y="4169"/>
                  <a:pt x="3137" y="4176"/>
                  <a:pt x="3245" y="4176"/>
                </a:cubicBezTo>
                <a:cubicBezTo>
                  <a:pt x="4782" y="4176"/>
                  <a:pt x="5386" y="2811"/>
                  <a:pt x="5387" y="2810"/>
                </a:cubicBezTo>
                <a:lnTo>
                  <a:pt x="5387" y="2810"/>
                </a:lnTo>
                <a:lnTo>
                  <a:pt x="5096" y="3502"/>
                </a:lnTo>
                <a:cubicBezTo>
                  <a:pt x="5115" y="3502"/>
                  <a:pt x="5134" y="3502"/>
                  <a:pt x="5152" y="3502"/>
                </a:cubicBezTo>
                <a:cubicBezTo>
                  <a:pt x="6512" y="3502"/>
                  <a:pt x="6403" y="2263"/>
                  <a:pt x="6403" y="2263"/>
                </a:cubicBezTo>
                <a:cubicBezTo>
                  <a:pt x="6208" y="689"/>
                  <a:pt x="5120" y="1"/>
                  <a:pt x="39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4" name="Google Shape;2124;p40"/>
          <p:cNvSpPr/>
          <p:nvPr/>
        </p:nvSpPr>
        <p:spPr>
          <a:xfrm>
            <a:off x="2212177" y="4246938"/>
            <a:ext cx="534157" cy="596284"/>
          </a:xfrm>
          <a:custGeom>
            <a:avLst/>
            <a:gdLst/>
            <a:ahLst/>
            <a:cxnLst/>
            <a:rect l="l" t="t" r="r" b="b"/>
            <a:pathLst>
              <a:path w="5047" h="5634" extrusionOk="0">
                <a:moveTo>
                  <a:pt x="476" y="1"/>
                </a:moveTo>
                <a:cubicBezTo>
                  <a:pt x="169" y="1"/>
                  <a:pt x="0" y="71"/>
                  <a:pt x="88" y="256"/>
                </a:cubicBezTo>
                <a:cubicBezTo>
                  <a:pt x="451" y="1016"/>
                  <a:pt x="2390" y="5599"/>
                  <a:pt x="2390" y="5599"/>
                </a:cubicBezTo>
                <a:lnTo>
                  <a:pt x="5047" y="5633"/>
                </a:lnTo>
                <a:lnTo>
                  <a:pt x="3761" y="691"/>
                </a:lnTo>
                <a:cubicBezTo>
                  <a:pt x="3761" y="691"/>
                  <a:pt x="1439" y="1"/>
                  <a:pt x="476" y="1"/>
                </a:cubicBezTo>
                <a:close/>
              </a:path>
            </a:pathLst>
          </a:custGeom>
          <a:solidFill>
            <a:srgbClr val="833F3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5" name="Google Shape;2125;p40"/>
          <p:cNvSpPr/>
          <p:nvPr/>
        </p:nvSpPr>
        <p:spPr>
          <a:xfrm>
            <a:off x="2187093" y="3965198"/>
            <a:ext cx="447160" cy="455097"/>
          </a:xfrm>
          <a:custGeom>
            <a:avLst/>
            <a:gdLst/>
            <a:ahLst/>
            <a:cxnLst/>
            <a:rect l="l" t="t" r="r" b="b"/>
            <a:pathLst>
              <a:path w="4225" h="4300" extrusionOk="0">
                <a:moveTo>
                  <a:pt x="1053" y="0"/>
                </a:moveTo>
                <a:cubicBezTo>
                  <a:pt x="680" y="0"/>
                  <a:pt x="436" y="103"/>
                  <a:pt x="436" y="103"/>
                </a:cubicBezTo>
                <a:cubicBezTo>
                  <a:pt x="436" y="103"/>
                  <a:pt x="0" y="3870"/>
                  <a:pt x="1602" y="4225"/>
                </a:cubicBezTo>
                <a:cubicBezTo>
                  <a:pt x="1838" y="4277"/>
                  <a:pt x="2061" y="4299"/>
                  <a:pt x="2270" y="4299"/>
                </a:cubicBezTo>
                <a:cubicBezTo>
                  <a:pt x="3480" y="4299"/>
                  <a:pt x="4225" y="3554"/>
                  <a:pt x="4225" y="3554"/>
                </a:cubicBezTo>
                <a:cubicBezTo>
                  <a:pt x="4225" y="3554"/>
                  <a:pt x="4203" y="2649"/>
                  <a:pt x="2999" y="1090"/>
                </a:cubicBezTo>
                <a:cubicBezTo>
                  <a:pt x="2307" y="191"/>
                  <a:pt x="1561" y="0"/>
                  <a:pt x="1053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6" name="Google Shape;2126;p40"/>
          <p:cNvSpPr/>
          <p:nvPr/>
        </p:nvSpPr>
        <p:spPr>
          <a:xfrm>
            <a:off x="2493068" y="3830467"/>
            <a:ext cx="492564" cy="1009152"/>
          </a:xfrm>
          <a:custGeom>
            <a:avLst/>
            <a:gdLst/>
            <a:ahLst/>
            <a:cxnLst/>
            <a:rect l="l" t="t" r="r" b="b"/>
            <a:pathLst>
              <a:path w="4654" h="9535" extrusionOk="0">
                <a:moveTo>
                  <a:pt x="3853" y="0"/>
                </a:moveTo>
                <a:cubicBezTo>
                  <a:pt x="3669" y="0"/>
                  <a:pt x="2940" y="1700"/>
                  <a:pt x="2940" y="1700"/>
                </a:cubicBezTo>
                <a:cubicBezTo>
                  <a:pt x="2892" y="1681"/>
                  <a:pt x="2844" y="1672"/>
                  <a:pt x="2796" y="1672"/>
                </a:cubicBezTo>
                <a:cubicBezTo>
                  <a:pt x="1399" y="1672"/>
                  <a:pt x="1" y="9534"/>
                  <a:pt x="1" y="9534"/>
                </a:cubicBezTo>
                <a:lnTo>
                  <a:pt x="2602" y="9534"/>
                </a:lnTo>
                <a:cubicBezTo>
                  <a:pt x="2987" y="8163"/>
                  <a:pt x="3538" y="4421"/>
                  <a:pt x="3538" y="4421"/>
                </a:cubicBezTo>
                <a:cubicBezTo>
                  <a:pt x="3926" y="4289"/>
                  <a:pt x="4131" y="4088"/>
                  <a:pt x="4285" y="3802"/>
                </a:cubicBezTo>
                <a:cubicBezTo>
                  <a:pt x="4349" y="3567"/>
                  <a:pt x="4405" y="3375"/>
                  <a:pt x="4439" y="3247"/>
                </a:cubicBezTo>
                <a:cubicBezTo>
                  <a:pt x="4654" y="2468"/>
                  <a:pt x="4510" y="2340"/>
                  <a:pt x="4391" y="2340"/>
                </a:cubicBezTo>
                <a:cubicBezTo>
                  <a:pt x="4333" y="2340"/>
                  <a:pt x="4281" y="2371"/>
                  <a:pt x="4281" y="2371"/>
                </a:cubicBezTo>
                <a:cubicBezTo>
                  <a:pt x="4336" y="1997"/>
                  <a:pt x="4240" y="1906"/>
                  <a:pt x="4134" y="1906"/>
                </a:cubicBezTo>
                <a:cubicBezTo>
                  <a:pt x="4035" y="1906"/>
                  <a:pt x="3926" y="1987"/>
                  <a:pt x="3926" y="1987"/>
                </a:cubicBezTo>
                <a:cubicBezTo>
                  <a:pt x="3982" y="1682"/>
                  <a:pt x="3933" y="1589"/>
                  <a:pt x="3852" y="1589"/>
                </a:cubicBezTo>
                <a:cubicBezTo>
                  <a:pt x="3729" y="1589"/>
                  <a:pt x="3533" y="1807"/>
                  <a:pt x="3533" y="1807"/>
                </a:cubicBezTo>
                <a:cubicBezTo>
                  <a:pt x="3899" y="449"/>
                  <a:pt x="3948" y="0"/>
                  <a:pt x="3853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7" name="Google Shape;2127;p40"/>
          <p:cNvSpPr/>
          <p:nvPr/>
        </p:nvSpPr>
        <p:spPr>
          <a:xfrm>
            <a:off x="1363365" y="3925191"/>
            <a:ext cx="1246015" cy="914429"/>
          </a:xfrm>
          <a:custGeom>
            <a:avLst/>
            <a:gdLst/>
            <a:ahLst/>
            <a:cxnLst/>
            <a:rect l="l" t="t" r="r" b="b"/>
            <a:pathLst>
              <a:path w="11773" h="8640" extrusionOk="0">
                <a:moveTo>
                  <a:pt x="2225" y="0"/>
                </a:moveTo>
                <a:cubicBezTo>
                  <a:pt x="1831" y="0"/>
                  <a:pt x="1402" y="147"/>
                  <a:pt x="1026" y="609"/>
                </a:cubicBezTo>
                <a:cubicBezTo>
                  <a:pt x="1" y="1869"/>
                  <a:pt x="1312" y="7345"/>
                  <a:pt x="2341" y="8639"/>
                </a:cubicBezTo>
                <a:lnTo>
                  <a:pt x="10500" y="8639"/>
                </a:lnTo>
                <a:cubicBezTo>
                  <a:pt x="10500" y="8639"/>
                  <a:pt x="11773" y="467"/>
                  <a:pt x="8500" y="467"/>
                </a:cubicBezTo>
                <a:cubicBezTo>
                  <a:pt x="8370" y="467"/>
                  <a:pt x="8234" y="480"/>
                  <a:pt x="8091" y="506"/>
                </a:cubicBezTo>
                <a:cubicBezTo>
                  <a:pt x="8091" y="506"/>
                  <a:pt x="8599" y="3185"/>
                  <a:pt x="6634" y="3394"/>
                </a:cubicBezTo>
                <a:cubicBezTo>
                  <a:pt x="6536" y="3404"/>
                  <a:pt x="6440" y="3409"/>
                  <a:pt x="6347" y="3409"/>
                </a:cubicBezTo>
                <a:cubicBezTo>
                  <a:pt x="4093" y="3409"/>
                  <a:pt x="3482" y="442"/>
                  <a:pt x="3482" y="442"/>
                </a:cubicBezTo>
                <a:cubicBezTo>
                  <a:pt x="3482" y="442"/>
                  <a:pt x="2907" y="0"/>
                  <a:pt x="2225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8" name="Google Shape;2128;p40"/>
          <p:cNvSpPr/>
          <p:nvPr/>
        </p:nvSpPr>
        <p:spPr>
          <a:xfrm>
            <a:off x="1192968" y="4234343"/>
            <a:ext cx="511297" cy="605280"/>
          </a:xfrm>
          <a:custGeom>
            <a:avLst/>
            <a:gdLst/>
            <a:ahLst/>
            <a:cxnLst/>
            <a:rect l="l" t="t" r="r" b="b"/>
            <a:pathLst>
              <a:path w="4831" h="5719" extrusionOk="0">
                <a:moveTo>
                  <a:pt x="4355" y="0"/>
                </a:moveTo>
                <a:cubicBezTo>
                  <a:pt x="3393" y="0"/>
                  <a:pt x="1068" y="691"/>
                  <a:pt x="1068" y="691"/>
                </a:cubicBezTo>
                <a:lnTo>
                  <a:pt x="0" y="3882"/>
                </a:lnTo>
                <a:lnTo>
                  <a:pt x="0" y="5718"/>
                </a:lnTo>
                <a:lnTo>
                  <a:pt x="2209" y="5718"/>
                </a:lnTo>
                <a:cubicBezTo>
                  <a:pt x="2209" y="5718"/>
                  <a:pt x="4379" y="1020"/>
                  <a:pt x="4742" y="255"/>
                </a:cubicBezTo>
                <a:cubicBezTo>
                  <a:pt x="4830" y="70"/>
                  <a:pt x="4662" y="0"/>
                  <a:pt x="4355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9" name="Google Shape;2129;p40"/>
          <p:cNvSpPr/>
          <p:nvPr/>
        </p:nvSpPr>
        <p:spPr>
          <a:xfrm>
            <a:off x="1248109" y="3900426"/>
            <a:ext cx="498279" cy="587923"/>
          </a:xfrm>
          <a:custGeom>
            <a:avLst/>
            <a:gdLst/>
            <a:ahLst/>
            <a:cxnLst/>
            <a:rect l="l" t="t" r="r" b="b"/>
            <a:pathLst>
              <a:path w="4708" h="5555" extrusionOk="0">
                <a:moveTo>
                  <a:pt x="3001" y="0"/>
                </a:moveTo>
                <a:cubicBezTo>
                  <a:pt x="2363" y="0"/>
                  <a:pt x="1633" y="365"/>
                  <a:pt x="1021" y="1629"/>
                </a:cubicBezTo>
                <a:cubicBezTo>
                  <a:pt x="475" y="2757"/>
                  <a:pt x="0" y="3846"/>
                  <a:pt x="0" y="3846"/>
                </a:cubicBezTo>
                <a:cubicBezTo>
                  <a:pt x="0" y="3846"/>
                  <a:pt x="1568" y="5520"/>
                  <a:pt x="3460" y="5554"/>
                </a:cubicBezTo>
                <a:cubicBezTo>
                  <a:pt x="3460" y="5554"/>
                  <a:pt x="3917" y="4721"/>
                  <a:pt x="4268" y="3645"/>
                </a:cubicBezTo>
                <a:cubicBezTo>
                  <a:pt x="4391" y="3269"/>
                  <a:pt x="4498" y="2868"/>
                  <a:pt x="4571" y="2462"/>
                </a:cubicBezTo>
                <a:cubicBezTo>
                  <a:pt x="4682" y="1847"/>
                  <a:pt x="4708" y="1223"/>
                  <a:pt x="4571" y="676"/>
                </a:cubicBezTo>
                <a:cubicBezTo>
                  <a:pt x="4571" y="676"/>
                  <a:pt x="3871" y="0"/>
                  <a:pt x="3001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0" name="Google Shape;2130;p40"/>
          <p:cNvSpPr txBox="1"/>
          <p:nvPr/>
        </p:nvSpPr>
        <p:spPr>
          <a:xfrm>
            <a:off x="1630567" y="187936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32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32" name="Google Shape;2132;p40"/>
          <p:cNvGrpSpPr/>
          <p:nvPr/>
        </p:nvGrpSpPr>
        <p:grpSpPr>
          <a:xfrm>
            <a:off x="6111339" y="4843218"/>
            <a:ext cx="2640431" cy="1106991"/>
            <a:chOff x="-2082450" y="1418025"/>
            <a:chExt cx="1980323" cy="830243"/>
          </a:xfrm>
        </p:grpSpPr>
        <p:sp>
          <p:nvSpPr>
            <p:cNvPr id="2133" name="Google Shape;2133;p40"/>
            <p:cNvSpPr txBox="1"/>
            <p:nvPr/>
          </p:nvSpPr>
          <p:spPr>
            <a:xfrm>
              <a:off x="-2082427" y="14180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Police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34" name="Google Shape;2134;p40"/>
            <p:cNvSpPr txBox="1"/>
            <p:nvPr/>
          </p:nvSpPr>
          <p:spPr>
            <a:xfrm>
              <a:off x="-2082450" y="16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Earth is the third planet and is where we all live on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36" name="Google Shape;2136;p40"/>
          <p:cNvSpPr/>
          <p:nvPr/>
        </p:nvSpPr>
        <p:spPr>
          <a:xfrm>
            <a:off x="7295396" y="2957414"/>
            <a:ext cx="630787" cy="925859"/>
          </a:xfrm>
          <a:custGeom>
            <a:avLst/>
            <a:gdLst/>
            <a:ahLst/>
            <a:cxnLst/>
            <a:rect l="l" t="t" r="r" b="b"/>
            <a:pathLst>
              <a:path w="5960" h="8748" extrusionOk="0">
                <a:moveTo>
                  <a:pt x="2837" y="0"/>
                </a:moveTo>
                <a:cubicBezTo>
                  <a:pt x="2697" y="0"/>
                  <a:pt x="2611" y="14"/>
                  <a:pt x="2611" y="14"/>
                </a:cubicBezTo>
                <a:lnTo>
                  <a:pt x="1" y="8211"/>
                </a:lnTo>
                <a:cubicBezTo>
                  <a:pt x="1" y="8211"/>
                  <a:pt x="1025" y="8748"/>
                  <a:pt x="2086" y="8748"/>
                </a:cubicBezTo>
                <a:cubicBezTo>
                  <a:pt x="2270" y="8748"/>
                  <a:pt x="2455" y="8731"/>
                  <a:pt x="2636" y="8694"/>
                </a:cubicBezTo>
                <a:cubicBezTo>
                  <a:pt x="3858" y="8442"/>
                  <a:pt x="4272" y="7472"/>
                  <a:pt x="4272" y="7472"/>
                </a:cubicBezTo>
                <a:lnTo>
                  <a:pt x="4272" y="7472"/>
                </a:lnTo>
                <a:lnTo>
                  <a:pt x="4204" y="8002"/>
                </a:lnTo>
                <a:cubicBezTo>
                  <a:pt x="5959" y="6340"/>
                  <a:pt x="5383" y="3175"/>
                  <a:pt x="4806" y="1466"/>
                </a:cubicBezTo>
                <a:cubicBezTo>
                  <a:pt x="4363" y="152"/>
                  <a:pt x="3302" y="0"/>
                  <a:pt x="2837" y="0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7" name="Google Shape;2137;p40"/>
          <p:cNvSpPr/>
          <p:nvPr/>
        </p:nvSpPr>
        <p:spPr>
          <a:xfrm>
            <a:off x="6770128" y="2868934"/>
            <a:ext cx="801607" cy="957716"/>
          </a:xfrm>
          <a:custGeom>
            <a:avLst/>
            <a:gdLst/>
            <a:ahLst/>
            <a:cxnLst/>
            <a:rect l="l" t="t" r="r" b="b"/>
            <a:pathLst>
              <a:path w="7574" h="9049" extrusionOk="0">
                <a:moveTo>
                  <a:pt x="4756" y="1"/>
                </a:moveTo>
                <a:cubicBezTo>
                  <a:pt x="3868" y="1"/>
                  <a:pt x="2913" y="297"/>
                  <a:pt x="2123" y="1239"/>
                </a:cubicBezTo>
                <a:cubicBezTo>
                  <a:pt x="0" y="3780"/>
                  <a:pt x="944" y="7360"/>
                  <a:pt x="944" y="7360"/>
                </a:cubicBezTo>
                <a:cubicBezTo>
                  <a:pt x="944" y="7360"/>
                  <a:pt x="1154" y="8607"/>
                  <a:pt x="2448" y="8838"/>
                </a:cubicBezTo>
                <a:cubicBezTo>
                  <a:pt x="2448" y="8838"/>
                  <a:pt x="2055" y="8376"/>
                  <a:pt x="1987" y="8009"/>
                </a:cubicBezTo>
                <a:lnTo>
                  <a:pt x="1987" y="8009"/>
                </a:lnTo>
                <a:cubicBezTo>
                  <a:pt x="1987" y="8009"/>
                  <a:pt x="2354" y="8816"/>
                  <a:pt x="3324" y="8906"/>
                </a:cubicBezTo>
                <a:lnTo>
                  <a:pt x="3140" y="8052"/>
                </a:lnTo>
                <a:lnTo>
                  <a:pt x="3140" y="8052"/>
                </a:lnTo>
                <a:cubicBezTo>
                  <a:pt x="3140" y="8052"/>
                  <a:pt x="3418" y="8932"/>
                  <a:pt x="4340" y="9047"/>
                </a:cubicBezTo>
                <a:cubicBezTo>
                  <a:pt x="4347" y="9048"/>
                  <a:pt x="4353" y="9048"/>
                  <a:pt x="4360" y="9048"/>
                </a:cubicBezTo>
                <a:cubicBezTo>
                  <a:pt x="5299" y="9048"/>
                  <a:pt x="7574" y="850"/>
                  <a:pt x="7574" y="850"/>
                </a:cubicBezTo>
                <a:cubicBezTo>
                  <a:pt x="7574" y="850"/>
                  <a:pt x="6260" y="1"/>
                  <a:pt x="4756" y="1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8" name="Google Shape;2138;p40"/>
          <p:cNvSpPr/>
          <p:nvPr/>
        </p:nvSpPr>
        <p:spPr>
          <a:xfrm>
            <a:off x="6807594" y="3584714"/>
            <a:ext cx="958987" cy="1120599"/>
          </a:xfrm>
          <a:custGeom>
            <a:avLst/>
            <a:gdLst/>
            <a:ahLst/>
            <a:cxnLst/>
            <a:rect l="l" t="t" r="r" b="b"/>
            <a:pathLst>
              <a:path w="9061" h="10588" extrusionOk="0">
                <a:moveTo>
                  <a:pt x="4739" y="1"/>
                </a:moveTo>
                <a:cubicBezTo>
                  <a:pt x="4127" y="1"/>
                  <a:pt x="3555" y="251"/>
                  <a:pt x="3555" y="251"/>
                </a:cubicBezTo>
                <a:cubicBezTo>
                  <a:pt x="3555" y="251"/>
                  <a:pt x="3937" y="3392"/>
                  <a:pt x="3471" y="3392"/>
                </a:cubicBezTo>
                <a:cubicBezTo>
                  <a:pt x="3465" y="3392"/>
                  <a:pt x="3459" y="3391"/>
                  <a:pt x="3452" y="3390"/>
                </a:cubicBezTo>
                <a:cubicBezTo>
                  <a:pt x="3188" y="3345"/>
                  <a:pt x="2471" y="2988"/>
                  <a:pt x="1794" y="2988"/>
                </a:cubicBezTo>
                <a:cubicBezTo>
                  <a:pt x="1204" y="2988"/>
                  <a:pt x="644" y="3259"/>
                  <a:pt x="441" y="4244"/>
                </a:cubicBezTo>
                <a:cubicBezTo>
                  <a:pt x="1" y="6359"/>
                  <a:pt x="2995" y="10587"/>
                  <a:pt x="2995" y="10587"/>
                </a:cubicBezTo>
                <a:lnTo>
                  <a:pt x="9061" y="10515"/>
                </a:lnTo>
                <a:cubicBezTo>
                  <a:pt x="9022" y="9451"/>
                  <a:pt x="8958" y="8392"/>
                  <a:pt x="8860" y="7333"/>
                </a:cubicBezTo>
                <a:cubicBezTo>
                  <a:pt x="8783" y="6457"/>
                  <a:pt x="8685" y="5581"/>
                  <a:pt x="8616" y="4701"/>
                </a:cubicBezTo>
                <a:cubicBezTo>
                  <a:pt x="8582" y="4244"/>
                  <a:pt x="8539" y="3787"/>
                  <a:pt x="8454" y="3335"/>
                </a:cubicBezTo>
                <a:cubicBezTo>
                  <a:pt x="8348" y="3323"/>
                  <a:pt x="8245" y="3318"/>
                  <a:pt x="8145" y="3318"/>
                </a:cubicBezTo>
                <a:cubicBezTo>
                  <a:pt x="7629" y="3318"/>
                  <a:pt x="7199" y="3451"/>
                  <a:pt x="6876" y="3451"/>
                </a:cubicBezTo>
                <a:cubicBezTo>
                  <a:pt x="6414" y="3451"/>
                  <a:pt x="6168" y="3178"/>
                  <a:pt x="6199" y="1848"/>
                </a:cubicBezTo>
                <a:cubicBezTo>
                  <a:pt x="6233" y="346"/>
                  <a:pt x="5459" y="1"/>
                  <a:pt x="4739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9" name="Google Shape;2139;p40"/>
          <p:cNvSpPr/>
          <p:nvPr/>
        </p:nvSpPr>
        <p:spPr>
          <a:xfrm>
            <a:off x="7695459" y="3398227"/>
            <a:ext cx="129439" cy="39900"/>
          </a:xfrm>
          <a:custGeom>
            <a:avLst/>
            <a:gdLst/>
            <a:ahLst/>
            <a:cxnLst/>
            <a:rect l="l" t="t" r="r" b="b"/>
            <a:pathLst>
              <a:path w="1223" h="377" extrusionOk="0">
                <a:moveTo>
                  <a:pt x="31" y="1"/>
                </a:moveTo>
                <a:lnTo>
                  <a:pt x="1" y="133"/>
                </a:lnTo>
                <a:lnTo>
                  <a:pt x="1197" y="377"/>
                </a:lnTo>
                <a:lnTo>
                  <a:pt x="1223" y="244"/>
                </a:lnTo>
                <a:lnTo>
                  <a:pt x="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0" name="Google Shape;2140;p40"/>
          <p:cNvSpPr/>
          <p:nvPr/>
        </p:nvSpPr>
        <p:spPr>
          <a:xfrm>
            <a:off x="7037366" y="3023881"/>
            <a:ext cx="729003" cy="816001"/>
          </a:xfrm>
          <a:custGeom>
            <a:avLst/>
            <a:gdLst/>
            <a:ahLst/>
            <a:cxnLst/>
            <a:rect l="l" t="t" r="r" b="b"/>
            <a:pathLst>
              <a:path w="6888" h="7710" extrusionOk="0">
                <a:moveTo>
                  <a:pt x="3728" y="0"/>
                </a:moveTo>
                <a:cubicBezTo>
                  <a:pt x="3634" y="0"/>
                  <a:pt x="3579" y="5"/>
                  <a:pt x="3579" y="5"/>
                </a:cubicBezTo>
                <a:cubicBezTo>
                  <a:pt x="3551" y="5"/>
                  <a:pt x="3522" y="4"/>
                  <a:pt x="3494" y="4"/>
                </a:cubicBezTo>
                <a:cubicBezTo>
                  <a:pt x="0" y="4"/>
                  <a:pt x="308" y="5478"/>
                  <a:pt x="2490" y="7147"/>
                </a:cubicBezTo>
                <a:cubicBezTo>
                  <a:pt x="2992" y="7532"/>
                  <a:pt x="3498" y="7710"/>
                  <a:pt x="3976" y="7710"/>
                </a:cubicBezTo>
                <a:cubicBezTo>
                  <a:pt x="5594" y="7710"/>
                  <a:pt x="6888" y="5674"/>
                  <a:pt x="6578" y="2743"/>
                </a:cubicBezTo>
                <a:cubicBezTo>
                  <a:pt x="6310" y="183"/>
                  <a:pt x="4296" y="0"/>
                  <a:pt x="3728" y="0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1" name="Google Shape;2141;p40"/>
          <p:cNvSpPr/>
          <p:nvPr/>
        </p:nvSpPr>
        <p:spPr>
          <a:xfrm>
            <a:off x="7015246" y="3367535"/>
            <a:ext cx="170397" cy="218659"/>
          </a:xfrm>
          <a:custGeom>
            <a:avLst/>
            <a:gdLst/>
            <a:ahLst/>
            <a:cxnLst/>
            <a:rect l="l" t="t" r="r" b="b"/>
            <a:pathLst>
              <a:path w="1610" h="2066" extrusionOk="0">
                <a:moveTo>
                  <a:pt x="822" y="1"/>
                </a:moveTo>
                <a:cubicBezTo>
                  <a:pt x="766" y="1"/>
                  <a:pt x="705" y="14"/>
                  <a:pt x="640" y="43"/>
                </a:cubicBezTo>
                <a:cubicBezTo>
                  <a:pt x="0" y="328"/>
                  <a:pt x="279" y="2065"/>
                  <a:pt x="1188" y="2065"/>
                </a:cubicBezTo>
                <a:cubicBezTo>
                  <a:pt x="1316" y="2065"/>
                  <a:pt x="1457" y="2031"/>
                  <a:pt x="1610" y="1952"/>
                </a:cubicBezTo>
                <a:lnTo>
                  <a:pt x="1537" y="1376"/>
                </a:lnTo>
                <a:cubicBezTo>
                  <a:pt x="1537" y="1376"/>
                  <a:pt x="1399" y="1"/>
                  <a:pt x="822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2" name="Google Shape;2142;p40"/>
          <p:cNvSpPr/>
          <p:nvPr/>
        </p:nvSpPr>
        <p:spPr>
          <a:xfrm>
            <a:off x="6839768" y="2875497"/>
            <a:ext cx="731967" cy="655340"/>
          </a:xfrm>
          <a:custGeom>
            <a:avLst/>
            <a:gdLst/>
            <a:ahLst/>
            <a:cxnLst/>
            <a:rect l="l" t="t" r="r" b="b"/>
            <a:pathLst>
              <a:path w="6916" h="6192" extrusionOk="0">
                <a:moveTo>
                  <a:pt x="4312" y="1"/>
                </a:moveTo>
                <a:cubicBezTo>
                  <a:pt x="3514" y="1"/>
                  <a:pt x="2677" y="273"/>
                  <a:pt x="2033" y="1138"/>
                </a:cubicBezTo>
                <a:cubicBezTo>
                  <a:pt x="0" y="3876"/>
                  <a:pt x="2136" y="6191"/>
                  <a:pt x="2136" y="6191"/>
                </a:cubicBezTo>
                <a:cubicBezTo>
                  <a:pt x="2136" y="6191"/>
                  <a:pt x="1632" y="4957"/>
                  <a:pt x="2388" y="4752"/>
                </a:cubicBezTo>
                <a:cubicBezTo>
                  <a:pt x="2437" y="4739"/>
                  <a:pt x="2482" y="4733"/>
                  <a:pt x="2524" y="4733"/>
                </a:cubicBezTo>
                <a:cubicBezTo>
                  <a:pt x="3133" y="4733"/>
                  <a:pt x="3084" y="6003"/>
                  <a:pt x="3084" y="6003"/>
                </a:cubicBezTo>
                <a:cubicBezTo>
                  <a:pt x="3088" y="6003"/>
                  <a:pt x="3093" y="6003"/>
                  <a:pt x="3097" y="5999"/>
                </a:cubicBezTo>
                <a:cubicBezTo>
                  <a:pt x="3674" y="5196"/>
                  <a:pt x="3268" y="4457"/>
                  <a:pt x="3268" y="4457"/>
                </a:cubicBezTo>
                <a:cubicBezTo>
                  <a:pt x="6476" y="3628"/>
                  <a:pt x="6916" y="788"/>
                  <a:pt x="6916" y="788"/>
                </a:cubicBezTo>
                <a:cubicBezTo>
                  <a:pt x="6916" y="788"/>
                  <a:pt x="5669" y="1"/>
                  <a:pt x="4312" y="1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3" name="Google Shape;2143;p40"/>
          <p:cNvSpPr/>
          <p:nvPr/>
        </p:nvSpPr>
        <p:spPr>
          <a:xfrm>
            <a:off x="7240679" y="3275245"/>
            <a:ext cx="261416" cy="285865"/>
          </a:xfrm>
          <a:custGeom>
            <a:avLst/>
            <a:gdLst/>
            <a:ahLst/>
            <a:cxnLst/>
            <a:rect l="l" t="t" r="r" b="b"/>
            <a:pathLst>
              <a:path w="2470" h="2701" extrusionOk="0">
                <a:moveTo>
                  <a:pt x="1235" y="206"/>
                </a:moveTo>
                <a:cubicBezTo>
                  <a:pt x="1803" y="206"/>
                  <a:pt x="2261" y="719"/>
                  <a:pt x="2261" y="1351"/>
                </a:cubicBezTo>
                <a:cubicBezTo>
                  <a:pt x="2261" y="1983"/>
                  <a:pt x="1803" y="2495"/>
                  <a:pt x="1235" y="2495"/>
                </a:cubicBezTo>
                <a:cubicBezTo>
                  <a:pt x="667" y="2495"/>
                  <a:pt x="206" y="1983"/>
                  <a:pt x="206" y="1351"/>
                </a:cubicBezTo>
                <a:cubicBezTo>
                  <a:pt x="206" y="719"/>
                  <a:pt x="667" y="206"/>
                  <a:pt x="1235" y="206"/>
                </a:cubicBezTo>
                <a:close/>
                <a:moveTo>
                  <a:pt x="1235" y="1"/>
                </a:moveTo>
                <a:cubicBezTo>
                  <a:pt x="552" y="1"/>
                  <a:pt x="1" y="608"/>
                  <a:pt x="1" y="1351"/>
                </a:cubicBezTo>
                <a:cubicBezTo>
                  <a:pt x="1" y="2094"/>
                  <a:pt x="552" y="2701"/>
                  <a:pt x="1235" y="2701"/>
                </a:cubicBezTo>
                <a:cubicBezTo>
                  <a:pt x="1915" y="2701"/>
                  <a:pt x="2470" y="2094"/>
                  <a:pt x="2470" y="1351"/>
                </a:cubicBezTo>
                <a:cubicBezTo>
                  <a:pt x="2470" y="608"/>
                  <a:pt x="1915" y="1"/>
                  <a:pt x="12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4" name="Google Shape;2144;p40"/>
          <p:cNvSpPr/>
          <p:nvPr/>
        </p:nvSpPr>
        <p:spPr>
          <a:xfrm>
            <a:off x="7548558" y="3279795"/>
            <a:ext cx="261416" cy="286288"/>
          </a:xfrm>
          <a:custGeom>
            <a:avLst/>
            <a:gdLst/>
            <a:ahLst/>
            <a:cxnLst/>
            <a:rect l="l" t="t" r="r" b="b"/>
            <a:pathLst>
              <a:path w="2470" h="2705" extrusionOk="0">
                <a:moveTo>
                  <a:pt x="1235" y="210"/>
                </a:moveTo>
                <a:cubicBezTo>
                  <a:pt x="1803" y="210"/>
                  <a:pt x="2265" y="723"/>
                  <a:pt x="2265" y="1355"/>
                </a:cubicBezTo>
                <a:cubicBezTo>
                  <a:pt x="2265" y="1983"/>
                  <a:pt x="1803" y="2495"/>
                  <a:pt x="1235" y="2495"/>
                </a:cubicBezTo>
                <a:cubicBezTo>
                  <a:pt x="667" y="2495"/>
                  <a:pt x="206" y="1983"/>
                  <a:pt x="206" y="1355"/>
                </a:cubicBezTo>
                <a:cubicBezTo>
                  <a:pt x="206" y="723"/>
                  <a:pt x="667" y="210"/>
                  <a:pt x="1235" y="210"/>
                </a:cubicBezTo>
                <a:close/>
                <a:moveTo>
                  <a:pt x="1235" y="1"/>
                </a:moveTo>
                <a:cubicBezTo>
                  <a:pt x="556" y="1"/>
                  <a:pt x="1" y="607"/>
                  <a:pt x="1" y="1355"/>
                </a:cubicBezTo>
                <a:cubicBezTo>
                  <a:pt x="1" y="2098"/>
                  <a:pt x="556" y="2704"/>
                  <a:pt x="1235" y="2704"/>
                </a:cubicBezTo>
                <a:cubicBezTo>
                  <a:pt x="1919" y="2704"/>
                  <a:pt x="2470" y="2098"/>
                  <a:pt x="2470" y="1355"/>
                </a:cubicBezTo>
                <a:cubicBezTo>
                  <a:pt x="2470" y="607"/>
                  <a:pt x="1919" y="1"/>
                  <a:pt x="12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5" name="Google Shape;2145;p40"/>
          <p:cNvSpPr/>
          <p:nvPr/>
        </p:nvSpPr>
        <p:spPr>
          <a:xfrm>
            <a:off x="7485267" y="3413891"/>
            <a:ext cx="82447" cy="39160"/>
          </a:xfrm>
          <a:custGeom>
            <a:avLst/>
            <a:gdLst/>
            <a:ahLst/>
            <a:cxnLst/>
            <a:rect l="l" t="t" r="r" b="b"/>
            <a:pathLst>
              <a:path w="779" h="370" extrusionOk="0">
                <a:moveTo>
                  <a:pt x="382" y="0"/>
                </a:moveTo>
                <a:cubicBezTo>
                  <a:pt x="170" y="0"/>
                  <a:pt x="9" y="199"/>
                  <a:pt x="1" y="207"/>
                </a:cubicBezTo>
                <a:lnTo>
                  <a:pt x="108" y="293"/>
                </a:lnTo>
                <a:cubicBezTo>
                  <a:pt x="112" y="293"/>
                  <a:pt x="240" y="138"/>
                  <a:pt x="381" y="138"/>
                </a:cubicBezTo>
                <a:cubicBezTo>
                  <a:pt x="388" y="138"/>
                  <a:pt x="395" y="138"/>
                  <a:pt x="402" y="139"/>
                </a:cubicBezTo>
                <a:cubicBezTo>
                  <a:pt x="496" y="148"/>
                  <a:pt x="582" y="224"/>
                  <a:pt x="659" y="370"/>
                </a:cubicBezTo>
                <a:lnTo>
                  <a:pt x="778" y="306"/>
                </a:lnTo>
                <a:cubicBezTo>
                  <a:pt x="680" y="118"/>
                  <a:pt x="560" y="15"/>
                  <a:pt x="419" y="2"/>
                </a:cubicBezTo>
                <a:cubicBezTo>
                  <a:pt x="407" y="1"/>
                  <a:pt x="394" y="0"/>
                  <a:pt x="3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6" name="Google Shape;2146;p40"/>
          <p:cNvSpPr/>
          <p:nvPr/>
        </p:nvSpPr>
        <p:spPr>
          <a:xfrm>
            <a:off x="7054511" y="3367535"/>
            <a:ext cx="208921" cy="54295"/>
          </a:xfrm>
          <a:custGeom>
            <a:avLst/>
            <a:gdLst/>
            <a:ahLst/>
            <a:cxnLst/>
            <a:rect l="l" t="t" r="r" b="b"/>
            <a:pathLst>
              <a:path w="1974" h="513" extrusionOk="0">
                <a:moveTo>
                  <a:pt x="26" y="0"/>
                </a:moveTo>
                <a:lnTo>
                  <a:pt x="0" y="137"/>
                </a:lnTo>
                <a:lnTo>
                  <a:pt x="1944" y="513"/>
                </a:lnTo>
                <a:lnTo>
                  <a:pt x="1974" y="376"/>
                </a:lnTo>
                <a:lnTo>
                  <a:pt x="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7" name="Google Shape;2147;p40"/>
          <p:cNvSpPr/>
          <p:nvPr/>
        </p:nvSpPr>
        <p:spPr>
          <a:xfrm>
            <a:off x="7610050" y="4068603"/>
            <a:ext cx="520505" cy="774619"/>
          </a:xfrm>
          <a:custGeom>
            <a:avLst/>
            <a:gdLst/>
            <a:ahLst/>
            <a:cxnLst/>
            <a:rect l="l" t="t" r="r" b="b"/>
            <a:pathLst>
              <a:path w="4918" h="7319" extrusionOk="0">
                <a:moveTo>
                  <a:pt x="772" y="0"/>
                </a:moveTo>
                <a:cubicBezTo>
                  <a:pt x="630" y="0"/>
                  <a:pt x="517" y="41"/>
                  <a:pt x="445" y="134"/>
                </a:cubicBezTo>
                <a:cubicBezTo>
                  <a:pt x="1" y="706"/>
                  <a:pt x="1359" y="5704"/>
                  <a:pt x="1884" y="7314"/>
                </a:cubicBezTo>
                <a:cubicBezTo>
                  <a:pt x="2769" y="7314"/>
                  <a:pt x="3785" y="7318"/>
                  <a:pt x="4917" y="7318"/>
                </a:cubicBezTo>
                <a:cubicBezTo>
                  <a:pt x="4870" y="5072"/>
                  <a:pt x="3742" y="1642"/>
                  <a:pt x="3742" y="1642"/>
                </a:cubicBezTo>
                <a:cubicBezTo>
                  <a:pt x="3742" y="1642"/>
                  <a:pt x="1677" y="0"/>
                  <a:pt x="772" y="0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8" name="Google Shape;2148;p40"/>
          <p:cNvSpPr/>
          <p:nvPr/>
        </p:nvSpPr>
        <p:spPr>
          <a:xfrm>
            <a:off x="7645822" y="3926357"/>
            <a:ext cx="455309" cy="558500"/>
          </a:xfrm>
          <a:custGeom>
            <a:avLst/>
            <a:gdLst/>
            <a:ahLst/>
            <a:cxnLst/>
            <a:rect l="l" t="t" r="r" b="b"/>
            <a:pathLst>
              <a:path w="4302" h="5277" extrusionOk="0">
                <a:moveTo>
                  <a:pt x="551" y="0"/>
                </a:moveTo>
                <a:cubicBezTo>
                  <a:pt x="218" y="0"/>
                  <a:pt x="0" y="55"/>
                  <a:pt x="0" y="55"/>
                </a:cubicBezTo>
                <a:cubicBezTo>
                  <a:pt x="0" y="55"/>
                  <a:pt x="837" y="4485"/>
                  <a:pt x="1269" y="4797"/>
                </a:cubicBezTo>
                <a:cubicBezTo>
                  <a:pt x="1758" y="5154"/>
                  <a:pt x="2242" y="5277"/>
                  <a:pt x="2675" y="5277"/>
                </a:cubicBezTo>
                <a:cubicBezTo>
                  <a:pt x="3607" y="5277"/>
                  <a:pt x="4301" y="4711"/>
                  <a:pt x="4301" y="4711"/>
                </a:cubicBezTo>
                <a:cubicBezTo>
                  <a:pt x="4301" y="4711"/>
                  <a:pt x="4092" y="3951"/>
                  <a:pt x="3366" y="2114"/>
                </a:cubicBezTo>
                <a:cubicBezTo>
                  <a:pt x="2641" y="281"/>
                  <a:pt x="1304" y="0"/>
                  <a:pt x="551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9" name="Google Shape;2149;p40"/>
          <p:cNvSpPr/>
          <p:nvPr/>
        </p:nvSpPr>
        <p:spPr>
          <a:xfrm>
            <a:off x="6739330" y="3875131"/>
            <a:ext cx="1330684" cy="968088"/>
          </a:xfrm>
          <a:custGeom>
            <a:avLst/>
            <a:gdLst/>
            <a:ahLst/>
            <a:cxnLst/>
            <a:rect l="l" t="t" r="r" b="b"/>
            <a:pathLst>
              <a:path w="12573" h="9147" extrusionOk="0">
                <a:moveTo>
                  <a:pt x="2356" y="0"/>
                </a:moveTo>
                <a:cubicBezTo>
                  <a:pt x="1940" y="0"/>
                  <a:pt x="1487" y="155"/>
                  <a:pt x="1090" y="642"/>
                </a:cubicBezTo>
                <a:cubicBezTo>
                  <a:pt x="1" y="1975"/>
                  <a:pt x="1295" y="7779"/>
                  <a:pt x="2384" y="9146"/>
                </a:cubicBezTo>
                <a:lnTo>
                  <a:pt x="11141" y="9146"/>
                </a:lnTo>
                <a:cubicBezTo>
                  <a:pt x="11141" y="9146"/>
                  <a:pt x="12573" y="539"/>
                  <a:pt x="8632" y="539"/>
                </a:cubicBezTo>
                <a:cubicBezTo>
                  <a:pt x="8610" y="539"/>
                  <a:pt x="8588" y="539"/>
                  <a:pt x="8565" y="539"/>
                </a:cubicBezTo>
                <a:cubicBezTo>
                  <a:pt x="8565" y="539"/>
                  <a:pt x="9103" y="3367"/>
                  <a:pt x="7019" y="3589"/>
                </a:cubicBezTo>
                <a:cubicBezTo>
                  <a:pt x="6914" y="3600"/>
                  <a:pt x="6813" y="3606"/>
                  <a:pt x="6714" y="3606"/>
                </a:cubicBezTo>
                <a:cubicBezTo>
                  <a:pt x="4333" y="3606"/>
                  <a:pt x="3687" y="467"/>
                  <a:pt x="3687" y="467"/>
                </a:cubicBezTo>
                <a:cubicBezTo>
                  <a:pt x="3687" y="467"/>
                  <a:pt x="3078" y="0"/>
                  <a:pt x="2356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0" name="Google Shape;2150;p40"/>
          <p:cNvSpPr/>
          <p:nvPr/>
        </p:nvSpPr>
        <p:spPr>
          <a:xfrm>
            <a:off x="6732555" y="4046271"/>
            <a:ext cx="436893" cy="796951"/>
          </a:xfrm>
          <a:custGeom>
            <a:avLst/>
            <a:gdLst/>
            <a:ahLst/>
            <a:cxnLst/>
            <a:rect l="l" t="t" r="r" b="b"/>
            <a:pathLst>
              <a:path w="4128" h="7530" extrusionOk="0">
                <a:moveTo>
                  <a:pt x="3354" y="1"/>
                </a:moveTo>
                <a:cubicBezTo>
                  <a:pt x="2494" y="1"/>
                  <a:pt x="552" y="2011"/>
                  <a:pt x="552" y="2011"/>
                </a:cubicBezTo>
                <a:cubicBezTo>
                  <a:pt x="552" y="2011"/>
                  <a:pt x="1" y="5295"/>
                  <a:pt x="249" y="7529"/>
                </a:cubicBezTo>
                <a:lnTo>
                  <a:pt x="2944" y="7529"/>
                </a:lnTo>
                <a:cubicBezTo>
                  <a:pt x="3251" y="5863"/>
                  <a:pt x="4127" y="605"/>
                  <a:pt x="3614" y="97"/>
                </a:cubicBezTo>
                <a:cubicBezTo>
                  <a:pt x="3547" y="30"/>
                  <a:pt x="3459" y="1"/>
                  <a:pt x="3354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1" name="Google Shape;2151;p40"/>
          <p:cNvSpPr/>
          <p:nvPr/>
        </p:nvSpPr>
        <p:spPr>
          <a:xfrm>
            <a:off x="6733084" y="3876507"/>
            <a:ext cx="543048" cy="594484"/>
          </a:xfrm>
          <a:custGeom>
            <a:avLst/>
            <a:gdLst/>
            <a:ahLst/>
            <a:cxnLst/>
            <a:rect l="l" t="t" r="r" b="b"/>
            <a:pathLst>
              <a:path w="5131" h="5617" extrusionOk="0">
                <a:moveTo>
                  <a:pt x="2277" y="1"/>
                </a:moveTo>
                <a:cubicBezTo>
                  <a:pt x="364" y="1"/>
                  <a:pt x="63" y="3978"/>
                  <a:pt x="0" y="4934"/>
                </a:cubicBezTo>
                <a:cubicBezTo>
                  <a:pt x="0" y="4934"/>
                  <a:pt x="1325" y="5617"/>
                  <a:pt x="3138" y="5617"/>
                </a:cubicBezTo>
                <a:cubicBezTo>
                  <a:pt x="3467" y="5617"/>
                  <a:pt x="3813" y="5594"/>
                  <a:pt x="4169" y="5541"/>
                </a:cubicBezTo>
                <a:cubicBezTo>
                  <a:pt x="4169" y="5541"/>
                  <a:pt x="5130" y="825"/>
                  <a:pt x="2772" y="82"/>
                </a:cubicBezTo>
                <a:cubicBezTo>
                  <a:pt x="2596" y="27"/>
                  <a:pt x="2431" y="1"/>
                  <a:pt x="2277" y="1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2" name="Google Shape;2152;p40"/>
          <p:cNvSpPr/>
          <p:nvPr/>
        </p:nvSpPr>
        <p:spPr>
          <a:xfrm>
            <a:off x="6978532" y="1609890"/>
            <a:ext cx="984704" cy="1240088"/>
          </a:xfrm>
          <a:custGeom>
            <a:avLst/>
            <a:gdLst/>
            <a:ahLst/>
            <a:cxnLst/>
            <a:rect l="l" t="t" r="r" b="b"/>
            <a:pathLst>
              <a:path w="9304" h="11717" extrusionOk="0">
                <a:moveTo>
                  <a:pt x="4652" y="0"/>
                </a:moveTo>
                <a:cubicBezTo>
                  <a:pt x="2081" y="0"/>
                  <a:pt x="1" y="2080"/>
                  <a:pt x="1" y="4652"/>
                </a:cubicBezTo>
                <a:cubicBezTo>
                  <a:pt x="1" y="6736"/>
                  <a:pt x="1372" y="8500"/>
                  <a:pt x="3260" y="9090"/>
                </a:cubicBezTo>
                <a:lnTo>
                  <a:pt x="4046" y="11717"/>
                </a:lnTo>
                <a:lnTo>
                  <a:pt x="5191" y="9269"/>
                </a:lnTo>
                <a:cubicBezTo>
                  <a:pt x="7506" y="9004"/>
                  <a:pt x="9304" y="7035"/>
                  <a:pt x="9304" y="4652"/>
                </a:cubicBezTo>
                <a:cubicBezTo>
                  <a:pt x="9304" y="2080"/>
                  <a:pt x="7220" y="0"/>
                  <a:pt x="4652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3" name="Google Shape;2153;p40"/>
          <p:cNvSpPr txBox="1"/>
          <p:nvPr/>
        </p:nvSpPr>
        <p:spPr>
          <a:xfrm>
            <a:off x="6983999" y="187936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55" name="Google Shape;2155;p40"/>
          <p:cNvGrpSpPr/>
          <p:nvPr/>
        </p:nvGrpSpPr>
        <p:grpSpPr>
          <a:xfrm>
            <a:off x="3440211" y="1542017"/>
            <a:ext cx="2640431" cy="1106991"/>
            <a:chOff x="-2082450" y="1367125"/>
            <a:chExt cx="1980323" cy="830243"/>
          </a:xfrm>
        </p:grpSpPr>
        <p:sp>
          <p:nvSpPr>
            <p:cNvPr id="2156" name="Google Shape;2156;p40"/>
            <p:cNvSpPr txBox="1"/>
            <p:nvPr/>
          </p:nvSpPr>
          <p:spPr>
            <a:xfrm>
              <a:off x="-2082427" y="13671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Tragic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57" name="Google Shape;2157;p40"/>
            <p:cNvSpPr txBox="1"/>
            <p:nvPr/>
          </p:nvSpPr>
          <p:spPr>
            <a:xfrm>
              <a:off x="-2082450" y="1645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59" name="Google Shape;2159;p40"/>
          <p:cNvSpPr/>
          <p:nvPr/>
        </p:nvSpPr>
        <p:spPr>
          <a:xfrm>
            <a:off x="4270085" y="4236289"/>
            <a:ext cx="125840" cy="26353"/>
          </a:xfrm>
          <a:custGeom>
            <a:avLst/>
            <a:gdLst/>
            <a:ahLst/>
            <a:cxnLst/>
            <a:rect l="l" t="t" r="r" b="b"/>
            <a:pathLst>
              <a:path w="1189" h="249" extrusionOk="0">
                <a:moveTo>
                  <a:pt x="14" y="0"/>
                </a:moveTo>
                <a:lnTo>
                  <a:pt x="1" y="141"/>
                </a:lnTo>
                <a:lnTo>
                  <a:pt x="1175" y="248"/>
                </a:lnTo>
                <a:lnTo>
                  <a:pt x="1188" y="107"/>
                </a:lnTo>
                <a:lnTo>
                  <a:pt x="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0" name="Google Shape;2160;p40"/>
          <p:cNvSpPr/>
          <p:nvPr/>
        </p:nvSpPr>
        <p:spPr>
          <a:xfrm>
            <a:off x="4260877" y="3854109"/>
            <a:ext cx="927552" cy="1377781"/>
          </a:xfrm>
          <a:custGeom>
            <a:avLst/>
            <a:gdLst/>
            <a:ahLst/>
            <a:cxnLst/>
            <a:rect l="l" t="t" r="r" b="b"/>
            <a:pathLst>
              <a:path w="8764" h="13018" extrusionOk="0">
                <a:moveTo>
                  <a:pt x="4890" y="1"/>
                </a:moveTo>
                <a:cubicBezTo>
                  <a:pt x="3923" y="1"/>
                  <a:pt x="1512" y="593"/>
                  <a:pt x="1228" y="1894"/>
                </a:cubicBezTo>
                <a:cubicBezTo>
                  <a:pt x="1083" y="2556"/>
                  <a:pt x="464" y="8374"/>
                  <a:pt x="3270" y="8626"/>
                </a:cubicBezTo>
                <a:lnTo>
                  <a:pt x="3347" y="9515"/>
                </a:lnTo>
                <a:cubicBezTo>
                  <a:pt x="3347" y="9515"/>
                  <a:pt x="1651" y="10130"/>
                  <a:pt x="788" y="10236"/>
                </a:cubicBezTo>
                <a:cubicBezTo>
                  <a:pt x="1" y="10331"/>
                  <a:pt x="1701" y="13018"/>
                  <a:pt x="4198" y="13018"/>
                </a:cubicBezTo>
                <a:cubicBezTo>
                  <a:pt x="4422" y="13018"/>
                  <a:pt x="4653" y="12996"/>
                  <a:pt x="4889" y="12949"/>
                </a:cubicBezTo>
                <a:cubicBezTo>
                  <a:pt x="7755" y="12372"/>
                  <a:pt x="8763" y="9523"/>
                  <a:pt x="8763" y="9523"/>
                </a:cubicBezTo>
                <a:lnTo>
                  <a:pt x="6341" y="9152"/>
                </a:lnTo>
                <a:cubicBezTo>
                  <a:pt x="6341" y="9152"/>
                  <a:pt x="5718" y="263"/>
                  <a:pt x="5226" y="45"/>
                </a:cubicBezTo>
                <a:cubicBezTo>
                  <a:pt x="5160" y="16"/>
                  <a:pt x="5043" y="1"/>
                  <a:pt x="4890" y="1"/>
                </a:cubicBez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1" name="Google Shape;2161;p40"/>
          <p:cNvSpPr/>
          <p:nvPr/>
        </p:nvSpPr>
        <p:spPr>
          <a:xfrm>
            <a:off x="4799482" y="4258409"/>
            <a:ext cx="213261" cy="258559"/>
          </a:xfrm>
          <a:custGeom>
            <a:avLst/>
            <a:gdLst/>
            <a:ahLst/>
            <a:cxnLst/>
            <a:rect l="l" t="t" r="r" b="b"/>
            <a:pathLst>
              <a:path w="2015" h="2443" extrusionOk="0">
                <a:moveTo>
                  <a:pt x="1108" y="0"/>
                </a:moveTo>
                <a:cubicBezTo>
                  <a:pt x="829" y="0"/>
                  <a:pt x="620" y="381"/>
                  <a:pt x="620" y="381"/>
                </a:cubicBezTo>
                <a:cubicBezTo>
                  <a:pt x="620" y="381"/>
                  <a:pt x="1" y="1615"/>
                  <a:pt x="757" y="2290"/>
                </a:cubicBezTo>
                <a:cubicBezTo>
                  <a:pt x="874" y="2396"/>
                  <a:pt x="988" y="2442"/>
                  <a:pt x="1094" y="2442"/>
                </a:cubicBezTo>
                <a:cubicBezTo>
                  <a:pt x="1666" y="2442"/>
                  <a:pt x="2014" y="1086"/>
                  <a:pt x="1517" y="304"/>
                </a:cubicBezTo>
                <a:cubicBezTo>
                  <a:pt x="1375" y="78"/>
                  <a:pt x="1234" y="0"/>
                  <a:pt x="1108" y="0"/>
                </a:cubicBez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2" name="Google Shape;2162;p40"/>
          <p:cNvSpPr/>
          <p:nvPr/>
        </p:nvSpPr>
        <p:spPr>
          <a:xfrm>
            <a:off x="4830703" y="3643281"/>
            <a:ext cx="405567" cy="337407"/>
          </a:xfrm>
          <a:custGeom>
            <a:avLst/>
            <a:gdLst/>
            <a:ahLst/>
            <a:cxnLst/>
            <a:rect l="l" t="t" r="r" b="b"/>
            <a:pathLst>
              <a:path w="3832" h="3188" extrusionOk="0">
                <a:moveTo>
                  <a:pt x="2347" y="2583"/>
                </a:moveTo>
                <a:cubicBezTo>
                  <a:pt x="2346" y="2583"/>
                  <a:pt x="2345" y="2584"/>
                  <a:pt x="2345" y="2584"/>
                </a:cubicBezTo>
                <a:cubicBezTo>
                  <a:pt x="2346" y="2583"/>
                  <a:pt x="2347" y="2583"/>
                  <a:pt x="2347" y="2583"/>
                </a:cubicBezTo>
                <a:close/>
                <a:moveTo>
                  <a:pt x="2085" y="1"/>
                </a:moveTo>
                <a:cubicBezTo>
                  <a:pt x="2032" y="1"/>
                  <a:pt x="1976" y="4"/>
                  <a:pt x="1918" y="12"/>
                </a:cubicBezTo>
                <a:cubicBezTo>
                  <a:pt x="0" y="264"/>
                  <a:pt x="1337" y="2203"/>
                  <a:pt x="1337" y="2203"/>
                </a:cubicBezTo>
                <a:cubicBezTo>
                  <a:pt x="1337" y="2203"/>
                  <a:pt x="1059" y="2139"/>
                  <a:pt x="866" y="2139"/>
                </a:cubicBezTo>
                <a:cubicBezTo>
                  <a:pt x="590" y="2139"/>
                  <a:pt x="487" y="2270"/>
                  <a:pt x="1615" y="2908"/>
                </a:cubicBezTo>
                <a:cubicBezTo>
                  <a:pt x="1965" y="3107"/>
                  <a:pt x="2250" y="3188"/>
                  <a:pt x="2481" y="3188"/>
                </a:cubicBezTo>
                <a:cubicBezTo>
                  <a:pt x="3513" y="3188"/>
                  <a:pt x="3482" y="1572"/>
                  <a:pt x="3482" y="1571"/>
                </a:cubicBezTo>
                <a:lnTo>
                  <a:pt x="3482" y="1571"/>
                </a:lnTo>
                <a:cubicBezTo>
                  <a:pt x="3302" y="2656"/>
                  <a:pt x="2422" y="2857"/>
                  <a:pt x="2422" y="2857"/>
                </a:cubicBezTo>
                <a:cubicBezTo>
                  <a:pt x="3832" y="2404"/>
                  <a:pt x="3251" y="641"/>
                  <a:pt x="3251" y="640"/>
                </a:cubicBezTo>
                <a:lnTo>
                  <a:pt x="3251" y="640"/>
                </a:lnTo>
                <a:cubicBezTo>
                  <a:pt x="3440" y="1719"/>
                  <a:pt x="2837" y="2272"/>
                  <a:pt x="2523" y="2482"/>
                </a:cubicBezTo>
                <a:lnTo>
                  <a:pt x="2523" y="2482"/>
                </a:lnTo>
                <a:cubicBezTo>
                  <a:pt x="3379" y="1871"/>
                  <a:pt x="3284" y="1"/>
                  <a:pt x="2085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3" name="Google Shape;2163;p40"/>
          <p:cNvSpPr/>
          <p:nvPr/>
        </p:nvSpPr>
        <p:spPr>
          <a:xfrm>
            <a:off x="4894840" y="3823098"/>
            <a:ext cx="152087" cy="151981"/>
          </a:xfrm>
          <a:custGeom>
            <a:avLst/>
            <a:gdLst/>
            <a:ahLst/>
            <a:cxnLst/>
            <a:rect l="l" t="t" r="r" b="b"/>
            <a:pathLst>
              <a:path w="1437" h="1436" extrusionOk="0">
                <a:moveTo>
                  <a:pt x="719" y="0"/>
                </a:moveTo>
                <a:cubicBezTo>
                  <a:pt x="321" y="0"/>
                  <a:pt x="1" y="321"/>
                  <a:pt x="1" y="718"/>
                </a:cubicBezTo>
                <a:cubicBezTo>
                  <a:pt x="1" y="1115"/>
                  <a:pt x="321" y="1436"/>
                  <a:pt x="719" y="1436"/>
                </a:cubicBezTo>
                <a:cubicBezTo>
                  <a:pt x="1116" y="1436"/>
                  <a:pt x="1436" y="1115"/>
                  <a:pt x="1436" y="718"/>
                </a:cubicBezTo>
                <a:cubicBezTo>
                  <a:pt x="1436" y="321"/>
                  <a:pt x="1116" y="0"/>
                  <a:pt x="719" y="0"/>
                </a:cubicBezTo>
                <a:close/>
              </a:path>
            </a:pathLst>
          </a:custGeom>
          <a:solidFill>
            <a:srgbClr val="FFA4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4" name="Google Shape;2164;p40"/>
          <p:cNvSpPr/>
          <p:nvPr/>
        </p:nvSpPr>
        <p:spPr>
          <a:xfrm>
            <a:off x="4315807" y="3756315"/>
            <a:ext cx="879820" cy="1070327"/>
          </a:xfrm>
          <a:custGeom>
            <a:avLst/>
            <a:gdLst/>
            <a:ahLst/>
            <a:cxnLst/>
            <a:rect l="l" t="t" r="r" b="b"/>
            <a:pathLst>
              <a:path w="8313" h="10113" extrusionOk="0">
                <a:moveTo>
                  <a:pt x="3778" y="1"/>
                </a:moveTo>
                <a:cubicBezTo>
                  <a:pt x="2900" y="1"/>
                  <a:pt x="2134" y="360"/>
                  <a:pt x="1640" y="832"/>
                </a:cubicBezTo>
                <a:cubicBezTo>
                  <a:pt x="829" y="1605"/>
                  <a:pt x="705" y="2673"/>
                  <a:pt x="705" y="2673"/>
                </a:cubicBezTo>
                <a:cubicBezTo>
                  <a:pt x="1244" y="1851"/>
                  <a:pt x="2002" y="1618"/>
                  <a:pt x="2687" y="1618"/>
                </a:cubicBezTo>
                <a:cubicBezTo>
                  <a:pt x="3577" y="1618"/>
                  <a:pt x="4344" y="2011"/>
                  <a:pt x="4344" y="2011"/>
                </a:cubicBezTo>
                <a:cubicBezTo>
                  <a:pt x="4267" y="2353"/>
                  <a:pt x="4173" y="3241"/>
                  <a:pt x="4750" y="3566"/>
                </a:cubicBezTo>
                <a:cubicBezTo>
                  <a:pt x="4806" y="4967"/>
                  <a:pt x="4870" y="7940"/>
                  <a:pt x="4387" y="8017"/>
                </a:cubicBezTo>
                <a:cubicBezTo>
                  <a:pt x="4368" y="8020"/>
                  <a:pt x="4350" y="8021"/>
                  <a:pt x="4333" y="8021"/>
                </a:cubicBezTo>
                <a:cubicBezTo>
                  <a:pt x="3812" y="8021"/>
                  <a:pt x="4600" y="6530"/>
                  <a:pt x="3825" y="6530"/>
                </a:cubicBezTo>
                <a:cubicBezTo>
                  <a:pt x="3819" y="6530"/>
                  <a:pt x="3813" y="6530"/>
                  <a:pt x="3806" y="6530"/>
                </a:cubicBezTo>
                <a:cubicBezTo>
                  <a:pt x="2977" y="6556"/>
                  <a:pt x="1363" y="6453"/>
                  <a:pt x="1363" y="7158"/>
                </a:cubicBezTo>
                <a:cubicBezTo>
                  <a:pt x="1363" y="7591"/>
                  <a:pt x="1372" y="8127"/>
                  <a:pt x="1241" y="8127"/>
                </a:cubicBezTo>
                <a:cubicBezTo>
                  <a:pt x="1158" y="8127"/>
                  <a:pt x="1018" y="7910"/>
                  <a:pt x="782" y="7312"/>
                </a:cubicBezTo>
                <a:lnTo>
                  <a:pt x="782" y="7312"/>
                </a:lnTo>
                <a:cubicBezTo>
                  <a:pt x="782" y="7312"/>
                  <a:pt x="0" y="9405"/>
                  <a:pt x="1260" y="9858"/>
                </a:cubicBezTo>
                <a:cubicBezTo>
                  <a:pt x="1633" y="9992"/>
                  <a:pt x="2165" y="10113"/>
                  <a:pt x="2723" y="10113"/>
                </a:cubicBezTo>
                <a:cubicBezTo>
                  <a:pt x="4049" y="10113"/>
                  <a:pt x="5521" y="9428"/>
                  <a:pt x="5344" y="6607"/>
                </a:cubicBezTo>
                <a:cubicBezTo>
                  <a:pt x="5310" y="6077"/>
                  <a:pt x="5284" y="5612"/>
                  <a:pt x="5263" y="5202"/>
                </a:cubicBezTo>
                <a:cubicBezTo>
                  <a:pt x="5337" y="4994"/>
                  <a:pt x="5467" y="4808"/>
                  <a:pt x="5685" y="4808"/>
                </a:cubicBezTo>
                <a:cubicBezTo>
                  <a:pt x="5740" y="4808"/>
                  <a:pt x="5801" y="4820"/>
                  <a:pt x="5869" y="4847"/>
                </a:cubicBezTo>
                <a:cubicBezTo>
                  <a:pt x="5869" y="4847"/>
                  <a:pt x="6151" y="5027"/>
                  <a:pt x="6271" y="5509"/>
                </a:cubicBezTo>
                <a:cubicBezTo>
                  <a:pt x="6271" y="5509"/>
                  <a:pt x="8312" y="1827"/>
                  <a:pt x="5271" y="354"/>
                </a:cubicBezTo>
                <a:cubicBezTo>
                  <a:pt x="4758" y="105"/>
                  <a:pt x="4252" y="1"/>
                  <a:pt x="3778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5" name="Google Shape;2165;p40"/>
          <p:cNvSpPr/>
          <p:nvPr/>
        </p:nvSpPr>
        <p:spPr>
          <a:xfrm>
            <a:off x="4275059" y="4200621"/>
            <a:ext cx="243319" cy="203524"/>
          </a:xfrm>
          <a:custGeom>
            <a:avLst/>
            <a:gdLst/>
            <a:ahLst/>
            <a:cxnLst/>
            <a:rect l="l" t="t" r="r" b="b"/>
            <a:pathLst>
              <a:path w="2299" h="1923" extrusionOk="0">
                <a:moveTo>
                  <a:pt x="1884" y="214"/>
                </a:moveTo>
                <a:cubicBezTo>
                  <a:pt x="1927" y="440"/>
                  <a:pt x="2008" y="1081"/>
                  <a:pt x="1726" y="1444"/>
                </a:cubicBezTo>
                <a:cubicBezTo>
                  <a:pt x="1598" y="1615"/>
                  <a:pt x="1410" y="1700"/>
                  <a:pt x="1150" y="1709"/>
                </a:cubicBezTo>
                <a:cubicBezTo>
                  <a:pt x="1137" y="1709"/>
                  <a:pt x="1125" y="1709"/>
                  <a:pt x="1113" y="1709"/>
                </a:cubicBezTo>
                <a:cubicBezTo>
                  <a:pt x="904" y="1709"/>
                  <a:pt x="741" y="1641"/>
                  <a:pt x="612" y="1499"/>
                </a:cubicBezTo>
                <a:cubicBezTo>
                  <a:pt x="296" y="1153"/>
                  <a:pt x="308" y="478"/>
                  <a:pt x="325" y="231"/>
                </a:cubicBezTo>
                <a:lnTo>
                  <a:pt x="1884" y="214"/>
                </a:lnTo>
                <a:close/>
                <a:moveTo>
                  <a:pt x="2055" y="0"/>
                </a:moveTo>
                <a:lnTo>
                  <a:pt x="133" y="17"/>
                </a:lnTo>
                <a:lnTo>
                  <a:pt x="120" y="111"/>
                </a:lnTo>
                <a:cubicBezTo>
                  <a:pt x="116" y="154"/>
                  <a:pt x="1" y="1145"/>
                  <a:pt x="454" y="1645"/>
                </a:cubicBezTo>
                <a:cubicBezTo>
                  <a:pt x="624" y="1828"/>
                  <a:pt x="847" y="1922"/>
                  <a:pt x="1120" y="1922"/>
                </a:cubicBezTo>
                <a:lnTo>
                  <a:pt x="1158" y="1922"/>
                </a:lnTo>
                <a:cubicBezTo>
                  <a:pt x="1479" y="1914"/>
                  <a:pt x="1731" y="1794"/>
                  <a:pt x="1897" y="1572"/>
                </a:cubicBezTo>
                <a:cubicBezTo>
                  <a:pt x="2299" y="1047"/>
                  <a:pt x="2085" y="120"/>
                  <a:pt x="2077" y="81"/>
                </a:cubicBezTo>
                <a:lnTo>
                  <a:pt x="20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6" name="Google Shape;2166;p40"/>
          <p:cNvSpPr/>
          <p:nvPr/>
        </p:nvSpPr>
        <p:spPr>
          <a:xfrm>
            <a:off x="4548119" y="4200621"/>
            <a:ext cx="243848" cy="203524"/>
          </a:xfrm>
          <a:custGeom>
            <a:avLst/>
            <a:gdLst/>
            <a:ahLst/>
            <a:cxnLst/>
            <a:rect l="l" t="t" r="r" b="b"/>
            <a:pathLst>
              <a:path w="2304" h="1923" extrusionOk="0">
                <a:moveTo>
                  <a:pt x="1884" y="214"/>
                </a:moveTo>
                <a:cubicBezTo>
                  <a:pt x="1927" y="440"/>
                  <a:pt x="2008" y="1081"/>
                  <a:pt x="1731" y="1444"/>
                </a:cubicBezTo>
                <a:cubicBezTo>
                  <a:pt x="1598" y="1615"/>
                  <a:pt x="1410" y="1700"/>
                  <a:pt x="1150" y="1709"/>
                </a:cubicBezTo>
                <a:cubicBezTo>
                  <a:pt x="1137" y="1709"/>
                  <a:pt x="1125" y="1709"/>
                  <a:pt x="1113" y="1709"/>
                </a:cubicBezTo>
                <a:cubicBezTo>
                  <a:pt x="904" y="1709"/>
                  <a:pt x="741" y="1641"/>
                  <a:pt x="616" y="1499"/>
                </a:cubicBezTo>
                <a:cubicBezTo>
                  <a:pt x="300" y="1153"/>
                  <a:pt x="313" y="478"/>
                  <a:pt x="325" y="231"/>
                </a:cubicBezTo>
                <a:lnTo>
                  <a:pt x="1884" y="214"/>
                </a:lnTo>
                <a:close/>
                <a:moveTo>
                  <a:pt x="2055" y="0"/>
                </a:moveTo>
                <a:lnTo>
                  <a:pt x="133" y="17"/>
                </a:lnTo>
                <a:lnTo>
                  <a:pt x="125" y="111"/>
                </a:lnTo>
                <a:cubicBezTo>
                  <a:pt x="116" y="154"/>
                  <a:pt x="1" y="1145"/>
                  <a:pt x="458" y="1645"/>
                </a:cubicBezTo>
                <a:cubicBezTo>
                  <a:pt x="624" y="1828"/>
                  <a:pt x="846" y="1922"/>
                  <a:pt x="1120" y="1922"/>
                </a:cubicBezTo>
                <a:lnTo>
                  <a:pt x="1158" y="1922"/>
                </a:lnTo>
                <a:cubicBezTo>
                  <a:pt x="1479" y="1914"/>
                  <a:pt x="1731" y="1794"/>
                  <a:pt x="1897" y="1572"/>
                </a:cubicBezTo>
                <a:cubicBezTo>
                  <a:pt x="2303" y="1047"/>
                  <a:pt x="2085" y="120"/>
                  <a:pt x="2077" y="81"/>
                </a:cubicBezTo>
                <a:lnTo>
                  <a:pt x="20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7" name="Google Shape;2167;p40"/>
          <p:cNvSpPr/>
          <p:nvPr/>
        </p:nvSpPr>
        <p:spPr>
          <a:xfrm>
            <a:off x="4762015" y="4238087"/>
            <a:ext cx="216119" cy="35879"/>
          </a:xfrm>
          <a:custGeom>
            <a:avLst/>
            <a:gdLst/>
            <a:ahLst/>
            <a:cxnLst/>
            <a:rect l="l" t="t" r="r" b="b"/>
            <a:pathLst>
              <a:path w="2042" h="339" extrusionOk="0">
                <a:moveTo>
                  <a:pt x="13" y="1"/>
                </a:moveTo>
                <a:lnTo>
                  <a:pt x="0" y="146"/>
                </a:lnTo>
                <a:lnTo>
                  <a:pt x="2029" y="338"/>
                </a:lnTo>
                <a:lnTo>
                  <a:pt x="2042" y="197"/>
                </a:lnTo>
                <a:lnTo>
                  <a:pt x="1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8" name="Google Shape;2168;p40"/>
          <p:cNvSpPr/>
          <p:nvPr/>
        </p:nvSpPr>
        <p:spPr>
          <a:xfrm>
            <a:off x="4484828" y="4239675"/>
            <a:ext cx="90596" cy="34715"/>
          </a:xfrm>
          <a:custGeom>
            <a:avLst/>
            <a:gdLst/>
            <a:ahLst/>
            <a:cxnLst/>
            <a:rect l="l" t="t" r="r" b="b"/>
            <a:pathLst>
              <a:path w="856" h="328" extrusionOk="0">
                <a:moveTo>
                  <a:pt x="368" y="0"/>
                </a:moveTo>
                <a:cubicBezTo>
                  <a:pt x="342" y="0"/>
                  <a:pt x="316" y="3"/>
                  <a:pt x="291" y="7"/>
                </a:cubicBezTo>
                <a:cubicBezTo>
                  <a:pt x="95" y="41"/>
                  <a:pt x="5" y="195"/>
                  <a:pt x="1" y="199"/>
                </a:cubicBezTo>
                <a:lnTo>
                  <a:pt x="125" y="272"/>
                </a:lnTo>
                <a:cubicBezTo>
                  <a:pt x="125" y="267"/>
                  <a:pt x="189" y="169"/>
                  <a:pt x="317" y="148"/>
                </a:cubicBezTo>
                <a:cubicBezTo>
                  <a:pt x="334" y="145"/>
                  <a:pt x="351" y="144"/>
                  <a:pt x="369" y="144"/>
                </a:cubicBezTo>
                <a:cubicBezTo>
                  <a:pt x="485" y="144"/>
                  <a:pt x="617" y="205"/>
                  <a:pt x="765" y="327"/>
                </a:cubicBezTo>
                <a:lnTo>
                  <a:pt x="855" y="216"/>
                </a:lnTo>
                <a:cubicBezTo>
                  <a:pt x="680" y="74"/>
                  <a:pt x="518" y="0"/>
                  <a:pt x="3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9" name="Google Shape;2169;p40"/>
          <p:cNvSpPr/>
          <p:nvPr/>
        </p:nvSpPr>
        <p:spPr>
          <a:xfrm>
            <a:off x="3995756" y="5253917"/>
            <a:ext cx="336879" cy="607715"/>
          </a:xfrm>
          <a:custGeom>
            <a:avLst/>
            <a:gdLst/>
            <a:ahLst/>
            <a:cxnLst/>
            <a:rect l="l" t="t" r="r" b="b"/>
            <a:pathLst>
              <a:path w="3183" h="5742" extrusionOk="0">
                <a:moveTo>
                  <a:pt x="3182" y="0"/>
                </a:moveTo>
                <a:lnTo>
                  <a:pt x="649" y="163"/>
                </a:lnTo>
                <a:lnTo>
                  <a:pt x="0" y="5741"/>
                </a:lnTo>
                <a:lnTo>
                  <a:pt x="2610" y="5741"/>
                </a:lnTo>
                <a:lnTo>
                  <a:pt x="3182" y="0"/>
                </a:lnTo>
                <a:close/>
              </a:path>
            </a:pathLst>
          </a:custGeom>
          <a:solidFill>
            <a:srgbClr val="FD8E8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0" name="Google Shape;2170;p40"/>
          <p:cNvSpPr/>
          <p:nvPr/>
        </p:nvSpPr>
        <p:spPr>
          <a:xfrm>
            <a:off x="3983479" y="4921163"/>
            <a:ext cx="357728" cy="594167"/>
          </a:xfrm>
          <a:custGeom>
            <a:avLst/>
            <a:gdLst/>
            <a:ahLst/>
            <a:cxnLst/>
            <a:rect l="l" t="t" r="r" b="b"/>
            <a:pathLst>
              <a:path w="3380" h="5614" extrusionOk="0">
                <a:moveTo>
                  <a:pt x="2888" y="1"/>
                </a:moveTo>
                <a:cubicBezTo>
                  <a:pt x="2888" y="1"/>
                  <a:pt x="616" y="287"/>
                  <a:pt x="1" y="4938"/>
                </a:cubicBezTo>
                <a:lnTo>
                  <a:pt x="3379" y="5613"/>
                </a:lnTo>
                <a:lnTo>
                  <a:pt x="2888" y="1"/>
                </a:ln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1" name="Google Shape;2171;p40"/>
          <p:cNvSpPr/>
          <p:nvPr/>
        </p:nvSpPr>
        <p:spPr>
          <a:xfrm>
            <a:off x="4179277" y="4828026"/>
            <a:ext cx="1101760" cy="1033601"/>
          </a:xfrm>
          <a:custGeom>
            <a:avLst/>
            <a:gdLst/>
            <a:ahLst/>
            <a:cxnLst/>
            <a:rect l="l" t="t" r="r" b="b"/>
            <a:pathLst>
              <a:path w="10410" h="9766" extrusionOk="0">
                <a:moveTo>
                  <a:pt x="8364" y="1"/>
                </a:moveTo>
                <a:cubicBezTo>
                  <a:pt x="7830" y="975"/>
                  <a:pt x="6762" y="2482"/>
                  <a:pt x="5267" y="2504"/>
                </a:cubicBezTo>
                <a:cubicBezTo>
                  <a:pt x="5251" y="2504"/>
                  <a:pt x="5236" y="2504"/>
                  <a:pt x="5220" y="2504"/>
                </a:cubicBezTo>
                <a:cubicBezTo>
                  <a:pt x="3494" y="2504"/>
                  <a:pt x="3011" y="1089"/>
                  <a:pt x="2888" y="501"/>
                </a:cubicBezTo>
                <a:lnTo>
                  <a:pt x="1038" y="881"/>
                </a:lnTo>
                <a:cubicBezTo>
                  <a:pt x="380" y="2273"/>
                  <a:pt x="103" y="7010"/>
                  <a:pt x="0" y="9765"/>
                </a:cubicBezTo>
                <a:lnTo>
                  <a:pt x="10410" y="9765"/>
                </a:lnTo>
                <a:cubicBezTo>
                  <a:pt x="10380" y="6856"/>
                  <a:pt x="10294" y="2397"/>
                  <a:pt x="10294" y="2397"/>
                </a:cubicBezTo>
                <a:lnTo>
                  <a:pt x="10017" y="184"/>
                </a:lnTo>
                <a:lnTo>
                  <a:pt x="8364" y="1"/>
                </a:ln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2" name="Google Shape;2172;p40"/>
          <p:cNvSpPr/>
          <p:nvPr/>
        </p:nvSpPr>
        <p:spPr>
          <a:xfrm>
            <a:off x="5045023" y="5119609"/>
            <a:ext cx="363020" cy="742021"/>
          </a:xfrm>
          <a:custGeom>
            <a:avLst/>
            <a:gdLst/>
            <a:ahLst/>
            <a:cxnLst/>
            <a:rect l="l" t="t" r="r" b="b"/>
            <a:pathLst>
              <a:path w="3430" h="7011" extrusionOk="0">
                <a:moveTo>
                  <a:pt x="3387" y="1"/>
                </a:moveTo>
                <a:lnTo>
                  <a:pt x="0" y="902"/>
                </a:lnTo>
                <a:lnTo>
                  <a:pt x="0" y="7010"/>
                </a:lnTo>
                <a:lnTo>
                  <a:pt x="3430" y="7010"/>
                </a:lnTo>
                <a:lnTo>
                  <a:pt x="3387" y="1"/>
                </a:ln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3" name="Google Shape;2173;p40"/>
          <p:cNvSpPr/>
          <p:nvPr/>
        </p:nvSpPr>
        <p:spPr>
          <a:xfrm>
            <a:off x="4967339" y="4845383"/>
            <a:ext cx="570460" cy="598507"/>
          </a:xfrm>
          <a:custGeom>
            <a:avLst/>
            <a:gdLst/>
            <a:ahLst/>
            <a:cxnLst/>
            <a:rect l="l" t="t" r="r" b="b"/>
            <a:pathLst>
              <a:path w="5390" h="5655" extrusionOk="0">
                <a:moveTo>
                  <a:pt x="2411" y="1"/>
                </a:moveTo>
                <a:cubicBezTo>
                  <a:pt x="0" y="1"/>
                  <a:pt x="42" y="5654"/>
                  <a:pt x="42" y="5654"/>
                </a:cubicBezTo>
                <a:lnTo>
                  <a:pt x="4574" y="5287"/>
                </a:lnTo>
                <a:cubicBezTo>
                  <a:pt x="4574" y="5287"/>
                  <a:pt x="5390" y="166"/>
                  <a:pt x="2502" y="3"/>
                </a:cubicBezTo>
                <a:cubicBezTo>
                  <a:pt x="2471" y="2"/>
                  <a:pt x="2441" y="1"/>
                  <a:pt x="2411" y="1"/>
                </a:cubicBez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4" name="Google Shape;2174;p40"/>
          <p:cNvSpPr/>
          <p:nvPr/>
        </p:nvSpPr>
        <p:spPr>
          <a:xfrm>
            <a:off x="3983056" y="2653594"/>
            <a:ext cx="1189075" cy="1059743"/>
          </a:xfrm>
          <a:custGeom>
            <a:avLst/>
            <a:gdLst/>
            <a:ahLst/>
            <a:cxnLst/>
            <a:rect l="l" t="t" r="r" b="b"/>
            <a:pathLst>
              <a:path w="11235" h="10013" extrusionOk="0">
                <a:moveTo>
                  <a:pt x="2521" y="0"/>
                </a:moveTo>
                <a:cubicBezTo>
                  <a:pt x="1128" y="0"/>
                  <a:pt x="0" y="1132"/>
                  <a:pt x="0" y="2525"/>
                </a:cubicBezTo>
                <a:lnTo>
                  <a:pt x="0" y="5822"/>
                </a:lnTo>
                <a:cubicBezTo>
                  <a:pt x="0" y="7215"/>
                  <a:pt x="1128" y="8347"/>
                  <a:pt x="2521" y="8347"/>
                </a:cubicBezTo>
                <a:lnTo>
                  <a:pt x="2529" y="8347"/>
                </a:lnTo>
                <a:lnTo>
                  <a:pt x="4199" y="10012"/>
                </a:lnTo>
                <a:lnTo>
                  <a:pt x="4199" y="8347"/>
                </a:lnTo>
                <a:lnTo>
                  <a:pt x="8714" y="8347"/>
                </a:lnTo>
                <a:cubicBezTo>
                  <a:pt x="10107" y="8347"/>
                  <a:pt x="11234" y="7215"/>
                  <a:pt x="11234" y="5822"/>
                </a:cubicBezTo>
                <a:lnTo>
                  <a:pt x="11234" y="2525"/>
                </a:lnTo>
                <a:cubicBezTo>
                  <a:pt x="11234" y="1132"/>
                  <a:pt x="10107" y="0"/>
                  <a:pt x="8714" y="0"/>
                </a:cubicBez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5" name="Google Shape;2175;p40"/>
          <p:cNvSpPr txBox="1"/>
          <p:nvPr/>
        </p:nvSpPr>
        <p:spPr>
          <a:xfrm>
            <a:off x="4090215" y="2864218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77" name="Google Shape;2177;p40"/>
          <p:cNvGrpSpPr/>
          <p:nvPr/>
        </p:nvGrpSpPr>
        <p:grpSpPr>
          <a:xfrm>
            <a:off x="8782467" y="1542016"/>
            <a:ext cx="2640431" cy="1106991"/>
            <a:chOff x="-2082450" y="1367125"/>
            <a:chExt cx="1980323" cy="830243"/>
          </a:xfrm>
        </p:grpSpPr>
        <p:sp>
          <p:nvSpPr>
            <p:cNvPr id="2178" name="Google Shape;2178;p40"/>
            <p:cNvSpPr txBox="1"/>
            <p:nvPr/>
          </p:nvSpPr>
          <p:spPr>
            <a:xfrm>
              <a:off x="-2082427" y="13671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Romantic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79" name="Google Shape;2179;p40"/>
            <p:cNvSpPr txBox="1"/>
            <p:nvPr/>
          </p:nvSpPr>
          <p:spPr>
            <a:xfrm>
              <a:off x="-2082450" y="1645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in the Solar System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81" name="Google Shape;2181;p40"/>
          <p:cNvSpPr/>
          <p:nvPr/>
        </p:nvSpPr>
        <p:spPr>
          <a:xfrm>
            <a:off x="9728987" y="3994191"/>
            <a:ext cx="849763" cy="1121021"/>
          </a:xfrm>
          <a:custGeom>
            <a:avLst/>
            <a:gdLst/>
            <a:ahLst/>
            <a:cxnLst/>
            <a:rect l="l" t="t" r="r" b="b"/>
            <a:pathLst>
              <a:path w="8029" h="10592" extrusionOk="0">
                <a:moveTo>
                  <a:pt x="3242" y="0"/>
                </a:moveTo>
                <a:cubicBezTo>
                  <a:pt x="2548" y="0"/>
                  <a:pt x="1970" y="71"/>
                  <a:pt x="1805" y="259"/>
                </a:cubicBezTo>
                <a:cubicBezTo>
                  <a:pt x="1344" y="784"/>
                  <a:pt x="1" y="7608"/>
                  <a:pt x="3145" y="7608"/>
                </a:cubicBezTo>
                <a:cubicBezTo>
                  <a:pt x="3177" y="7608"/>
                  <a:pt x="3211" y="7608"/>
                  <a:pt x="3244" y="7606"/>
                </a:cubicBezTo>
                <a:lnTo>
                  <a:pt x="3244" y="7606"/>
                </a:lnTo>
                <a:lnTo>
                  <a:pt x="3193" y="8525"/>
                </a:lnTo>
                <a:cubicBezTo>
                  <a:pt x="3193" y="8525"/>
                  <a:pt x="2113" y="8456"/>
                  <a:pt x="1220" y="8435"/>
                </a:cubicBezTo>
                <a:cubicBezTo>
                  <a:pt x="1217" y="8435"/>
                  <a:pt x="1213" y="8435"/>
                  <a:pt x="1210" y="8435"/>
                </a:cubicBezTo>
                <a:cubicBezTo>
                  <a:pt x="361" y="8435"/>
                  <a:pt x="1467" y="10591"/>
                  <a:pt x="4245" y="10591"/>
                </a:cubicBezTo>
                <a:cubicBezTo>
                  <a:pt x="4342" y="10591"/>
                  <a:pt x="4442" y="10589"/>
                  <a:pt x="4543" y="10583"/>
                </a:cubicBezTo>
                <a:cubicBezTo>
                  <a:pt x="7554" y="10421"/>
                  <a:pt x="8028" y="8683"/>
                  <a:pt x="8028" y="8683"/>
                </a:cubicBezTo>
                <a:lnTo>
                  <a:pt x="6106" y="8443"/>
                </a:lnTo>
                <a:cubicBezTo>
                  <a:pt x="6106" y="8443"/>
                  <a:pt x="6867" y="708"/>
                  <a:pt x="6397" y="413"/>
                </a:cubicBezTo>
                <a:cubicBezTo>
                  <a:pt x="6098" y="227"/>
                  <a:pt x="4483" y="0"/>
                  <a:pt x="3242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2" name="Google Shape;2182;p40"/>
          <p:cNvSpPr/>
          <p:nvPr/>
        </p:nvSpPr>
        <p:spPr>
          <a:xfrm>
            <a:off x="10298380" y="4300838"/>
            <a:ext cx="274857" cy="254432"/>
          </a:xfrm>
          <a:custGeom>
            <a:avLst/>
            <a:gdLst/>
            <a:ahLst/>
            <a:cxnLst/>
            <a:rect l="l" t="t" r="r" b="b"/>
            <a:pathLst>
              <a:path w="2597" h="2404" extrusionOk="0">
                <a:moveTo>
                  <a:pt x="1699" y="0"/>
                </a:moveTo>
                <a:cubicBezTo>
                  <a:pt x="1394" y="0"/>
                  <a:pt x="1124" y="394"/>
                  <a:pt x="1124" y="394"/>
                </a:cubicBezTo>
                <a:cubicBezTo>
                  <a:pt x="1124" y="394"/>
                  <a:pt x="0" y="1035"/>
                  <a:pt x="778" y="2043"/>
                </a:cubicBezTo>
                <a:cubicBezTo>
                  <a:pt x="973" y="2295"/>
                  <a:pt x="1194" y="2403"/>
                  <a:pt x="1406" y="2403"/>
                </a:cubicBezTo>
                <a:cubicBezTo>
                  <a:pt x="2039" y="2403"/>
                  <a:pt x="2597" y="1443"/>
                  <a:pt x="2187" y="471"/>
                </a:cubicBezTo>
                <a:cubicBezTo>
                  <a:pt x="2039" y="116"/>
                  <a:pt x="1864" y="0"/>
                  <a:pt x="1699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3" name="Google Shape;2183;p40"/>
          <p:cNvSpPr/>
          <p:nvPr/>
        </p:nvSpPr>
        <p:spPr>
          <a:xfrm>
            <a:off x="9751310" y="3668883"/>
            <a:ext cx="944275" cy="755356"/>
          </a:xfrm>
          <a:custGeom>
            <a:avLst/>
            <a:gdLst/>
            <a:ahLst/>
            <a:cxnLst/>
            <a:rect l="l" t="t" r="r" b="b"/>
            <a:pathLst>
              <a:path w="8922" h="7137" extrusionOk="0">
                <a:moveTo>
                  <a:pt x="5007" y="1"/>
                </a:moveTo>
                <a:cubicBezTo>
                  <a:pt x="4979" y="1"/>
                  <a:pt x="4951" y="2"/>
                  <a:pt x="4922" y="5"/>
                </a:cubicBezTo>
                <a:cubicBezTo>
                  <a:pt x="4159" y="73"/>
                  <a:pt x="4227" y="914"/>
                  <a:pt x="4286" y="1253"/>
                </a:cubicBezTo>
                <a:lnTo>
                  <a:pt x="4286" y="1253"/>
                </a:lnTo>
                <a:cubicBezTo>
                  <a:pt x="4208" y="919"/>
                  <a:pt x="3973" y="108"/>
                  <a:pt x="3520" y="108"/>
                </a:cubicBezTo>
                <a:cubicBezTo>
                  <a:pt x="3502" y="108"/>
                  <a:pt x="3484" y="109"/>
                  <a:pt x="3465" y="112"/>
                </a:cubicBezTo>
                <a:cubicBezTo>
                  <a:pt x="3257" y="141"/>
                  <a:pt x="3194" y="298"/>
                  <a:pt x="3201" y="493"/>
                </a:cubicBezTo>
                <a:lnTo>
                  <a:pt x="3201" y="493"/>
                </a:lnTo>
                <a:cubicBezTo>
                  <a:pt x="3049" y="277"/>
                  <a:pt x="2816" y="107"/>
                  <a:pt x="2459" y="107"/>
                </a:cubicBezTo>
                <a:cubicBezTo>
                  <a:pt x="2381" y="107"/>
                  <a:pt x="2296" y="115"/>
                  <a:pt x="2205" y="133"/>
                </a:cubicBezTo>
                <a:cubicBezTo>
                  <a:pt x="988" y="372"/>
                  <a:pt x="1423" y="1675"/>
                  <a:pt x="1423" y="1675"/>
                </a:cubicBezTo>
                <a:cubicBezTo>
                  <a:pt x="1286" y="1543"/>
                  <a:pt x="1138" y="1485"/>
                  <a:pt x="997" y="1485"/>
                </a:cubicBezTo>
                <a:cubicBezTo>
                  <a:pt x="446" y="1485"/>
                  <a:pt x="1" y="2368"/>
                  <a:pt x="684" y="3153"/>
                </a:cubicBezTo>
                <a:cubicBezTo>
                  <a:pt x="1197" y="3746"/>
                  <a:pt x="1993" y="3924"/>
                  <a:pt x="2762" y="3924"/>
                </a:cubicBezTo>
                <a:cubicBezTo>
                  <a:pt x="3916" y="3924"/>
                  <a:pt x="5011" y="3525"/>
                  <a:pt x="5011" y="3525"/>
                </a:cubicBezTo>
                <a:cubicBezTo>
                  <a:pt x="5092" y="4545"/>
                  <a:pt x="5546" y="4669"/>
                  <a:pt x="5763" y="4669"/>
                </a:cubicBezTo>
                <a:cubicBezTo>
                  <a:pt x="5833" y="4669"/>
                  <a:pt x="5878" y="4657"/>
                  <a:pt x="5878" y="4657"/>
                </a:cubicBezTo>
                <a:lnTo>
                  <a:pt x="5878" y="4657"/>
                </a:lnTo>
                <a:cubicBezTo>
                  <a:pt x="5878" y="4657"/>
                  <a:pt x="5443" y="7023"/>
                  <a:pt x="5921" y="7134"/>
                </a:cubicBezTo>
                <a:cubicBezTo>
                  <a:pt x="5930" y="7136"/>
                  <a:pt x="5938" y="7137"/>
                  <a:pt x="5946" y="7137"/>
                </a:cubicBezTo>
                <a:cubicBezTo>
                  <a:pt x="6167" y="7137"/>
                  <a:pt x="6314" y="6502"/>
                  <a:pt x="6314" y="6502"/>
                </a:cubicBezTo>
                <a:cubicBezTo>
                  <a:pt x="6477" y="6091"/>
                  <a:pt x="6831" y="6039"/>
                  <a:pt x="7028" y="6039"/>
                </a:cubicBezTo>
                <a:cubicBezTo>
                  <a:pt x="7095" y="6039"/>
                  <a:pt x="7144" y="6045"/>
                  <a:pt x="7160" y="6045"/>
                </a:cubicBezTo>
                <a:cubicBezTo>
                  <a:pt x="7228" y="6045"/>
                  <a:pt x="7989" y="5959"/>
                  <a:pt x="7899" y="5438"/>
                </a:cubicBezTo>
                <a:cubicBezTo>
                  <a:pt x="7835" y="5048"/>
                  <a:pt x="7587" y="4974"/>
                  <a:pt x="7466" y="4961"/>
                </a:cubicBezTo>
                <a:lnTo>
                  <a:pt x="7466" y="4961"/>
                </a:lnTo>
                <a:cubicBezTo>
                  <a:pt x="7690" y="4961"/>
                  <a:pt x="8399" y="4914"/>
                  <a:pt x="8399" y="4328"/>
                </a:cubicBezTo>
                <a:cubicBezTo>
                  <a:pt x="8399" y="3744"/>
                  <a:pt x="7880" y="3683"/>
                  <a:pt x="7712" y="3678"/>
                </a:cubicBezTo>
                <a:lnTo>
                  <a:pt x="7712" y="3678"/>
                </a:lnTo>
                <a:cubicBezTo>
                  <a:pt x="7951" y="3673"/>
                  <a:pt x="8922" y="3618"/>
                  <a:pt x="8595" y="3025"/>
                </a:cubicBezTo>
                <a:cubicBezTo>
                  <a:pt x="8496" y="2843"/>
                  <a:pt x="8320" y="2779"/>
                  <a:pt x="8133" y="2779"/>
                </a:cubicBezTo>
                <a:cubicBezTo>
                  <a:pt x="8107" y="2779"/>
                  <a:pt x="8080" y="2781"/>
                  <a:pt x="8054" y="2783"/>
                </a:cubicBezTo>
                <a:lnTo>
                  <a:pt x="8054" y="2783"/>
                </a:lnTo>
                <a:cubicBezTo>
                  <a:pt x="8435" y="2337"/>
                  <a:pt x="8389" y="1564"/>
                  <a:pt x="7899" y="1329"/>
                </a:cubicBezTo>
                <a:cubicBezTo>
                  <a:pt x="7794" y="1279"/>
                  <a:pt x="7697" y="1258"/>
                  <a:pt x="7607" y="1258"/>
                </a:cubicBezTo>
                <a:cubicBezTo>
                  <a:pt x="7204" y="1258"/>
                  <a:pt x="6954" y="1683"/>
                  <a:pt x="6907" y="1771"/>
                </a:cubicBezTo>
                <a:lnTo>
                  <a:pt x="6907" y="1771"/>
                </a:lnTo>
                <a:cubicBezTo>
                  <a:pt x="6970" y="1646"/>
                  <a:pt x="7365" y="807"/>
                  <a:pt x="6681" y="526"/>
                </a:cubicBezTo>
                <a:cubicBezTo>
                  <a:pt x="6634" y="506"/>
                  <a:pt x="6588" y="498"/>
                  <a:pt x="6543" y="498"/>
                </a:cubicBezTo>
                <a:cubicBezTo>
                  <a:pt x="6105" y="498"/>
                  <a:pt x="5772" y="1329"/>
                  <a:pt x="5772" y="1329"/>
                </a:cubicBezTo>
                <a:cubicBezTo>
                  <a:pt x="5772" y="1329"/>
                  <a:pt x="5872" y="1"/>
                  <a:pt x="50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4" name="Google Shape;2184;p40"/>
          <p:cNvSpPr/>
          <p:nvPr/>
        </p:nvSpPr>
        <p:spPr>
          <a:xfrm>
            <a:off x="9325319" y="4874089"/>
            <a:ext cx="590937" cy="734373"/>
          </a:xfrm>
          <a:custGeom>
            <a:avLst/>
            <a:gdLst/>
            <a:ahLst/>
            <a:cxnLst/>
            <a:rect l="l" t="t" r="r" b="b"/>
            <a:pathLst>
              <a:path w="6118" h="7603" extrusionOk="0">
                <a:moveTo>
                  <a:pt x="4924" y="1"/>
                </a:moveTo>
                <a:cubicBezTo>
                  <a:pt x="4103" y="1"/>
                  <a:pt x="3054" y="119"/>
                  <a:pt x="2435" y="645"/>
                </a:cubicBezTo>
                <a:cubicBezTo>
                  <a:pt x="1303" y="1601"/>
                  <a:pt x="0" y="3733"/>
                  <a:pt x="0" y="3733"/>
                </a:cubicBezTo>
                <a:lnTo>
                  <a:pt x="2085" y="7603"/>
                </a:lnTo>
                <a:lnTo>
                  <a:pt x="4823" y="4472"/>
                </a:lnTo>
                <a:lnTo>
                  <a:pt x="6117" y="81"/>
                </a:lnTo>
                <a:cubicBezTo>
                  <a:pt x="6117" y="81"/>
                  <a:pt x="5598" y="1"/>
                  <a:pt x="4924" y="1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5" name="Google Shape;2185;p40"/>
          <p:cNvSpPr/>
          <p:nvPr/>
        </p:nvSpPr>
        <p:spPr>
          <a:xfrm>
            <a:off x="9642135" y="4867900"/>
            <a:ext cx="1009752" cy="993717"/>
          </a:xfrm>
          <a:custGeom>
            <a:avLst/>
            <a:gdLst/>
            <a:ahLst/>
            <a:cxnLst/>
            <a:rect l="l" t="t" r="r" b="b"/>
            <a:pathLst>
              <a:path w="10454" h="10552" extrusionOk="0">
                <a:moveTo>
                  <a:pt x="2837" y="1"/>
                </a:moveTo>
                <a:cubicBezTo>
                  <a:pt x="1594" y="18"/>
                  <a:pt x="659" y="108"/>
                  <a:pt x="484" y="270"/>
                </a:cubicBezTo>
                <a:cubicBezTo>
                  <a:pt x="155" y="573"/>
                  <a:pt x="39" y="6229"/>
                  <a:pt x="1" y="10551"/>
                </a:cubicBezTo>
                <a:lnTo>
                  <a:pt x="10235" y="10551"/>
                </a:lnTo>
                <a:lnTo>
                  <a:pt x="10453" y="706"/>
                </a:lnTo>
                <a:cubicBezTo>
                  <a:pt x="9868" y="501"/>
                  <a:pt x="8873" y="338"/>
                  <a:pt x="7728" y="219"/>
                </a:cubicBezTo>
                <a:cubicBezTo>
                  <a:pt x="7322" y="958"/>
                  <a:pt x="6511" y="1863"/>
                  <a:pt x="5221" y="1966"/>
                </a:cubicBezTo>
                <a:cubicBezTo>
                  <a:pt x="5148" y="1971"/>
                  <a:pt x="5078" y="1974"/>
                  <a:pt x="5009" y="1974"/>
                </a:cubicBezTo>
                <a:cubicBezTo>
                  <a:pt x="3591" y="1974"/>
                  <a:pt x="3045" y="787"/>
                  <a:pt x="2837" y="1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6" name="Google Shape;2186;p40"/>
          <p:cNvSpPr/>
          <p:nvPr/>
        </p:nvSpPr>
        <p:spPr>
          <a:xfrm>
            <a:off x="10387727" y="4896305"/>
            <a:ext cx="492319" cy="752629"/>
          </a:xfrm>
          <a:custGeom>
            <a:avLst/>
            <a:gdLst/>
            <a:ahLst/>
            <a:cxnLst/>
            <a:rect l="l" t="t" r="r" b="b"/>
            <a:pathLst>
              <a:path w="5097" h="7792" extrusionOk="0">
                <a:moveTo>
                  <a:pt x="825" y="0"/>
                </a:moveTo>
                <a:cubicBezTo>
                  <a:pt x="333" y="0"/>
                  <a:pt x="9" y="69"/>
                  <a:pt x="9" y="69"/>
                </a:cubicBezTo>
                <a:lnTo>
                  <a:pt x="0" y="4067"/>
                </a:lnTo>
                <a:lnTo>
                  <a:pt x="5096" y="7791"/>
                </a:lnTo>
                <a:lnTo>
                  <a:pt x="5096" y="2110"/>
                </a:lnTo>
                <a:cubicBezTo>
                  <a:pt x="4887" y="1978"/>
                  <a:pt x="3375" y="722"/>
                  <a:pt x="3225" y="633"/>
                </a:cubicBezTo>
                <a:cubicBezTo>
                  <a:pt x="2368" y="114"/>
                  <a:pt x="1457" y="0"/>
                  <a:pt x="825" y="0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7" name="Google Shape;2187;p40"/>
          <p:cNvSpPr/>
          <p:nvPr/>
        </p:nvSpPr>
        <p:spPr>
          <a:xfrm flipH="1">
            <a:off x="9670488" y="2650616"/>
            <a:ext cx="1101779" cy="981908"/>
          </a:xfrm>
          <a:custGeom>
            <a:avLst/>
            <a:gdLst/>
            <a:ahLst/>
            <a:cxnLst/>
            <a:rect l="l" t="t" r="r" b="b"/>
            <a:pathLst>
              <a:path w="11235" h="10013" extrusionOk="0">
                <a:moveTo>
                  <a:pt x="2521" y="0"/>
                </a:moveTo>
                <a:cubicBezTo>
                  <a:pt x="1128" y="0"/>
                  <a:pt x="0" y="1132"/>
                  <a:pt x="0" y="2525"/>
                </a:cubicBezTo>
                <a:lnTo>
                  <a:pt x="0" y="5822"/>
                </a:lnTo>
                <a:cubicBezTo>
                  <a:pt x="0" y="7215"/>
                  <a:pt x="1128" y="8347"/>
                  <a:pt x="2521" y="8347"/>
                </a:cubicBezTo>
                <a:lnTo>
                  <a:pt x="2529" y="8347"/>
                </a:lnTo>
                <a:lnTo>
                  <a:pt x="4199" y="10012"/>
                </a:lnTo>
                <a:lnTo>
                  <a:pt x="4199" y="8347"/>
                </a:lnTo>
                <a:lnTo>
                  <a:pt x="8714" y="8347"/>
                </a:lnTo>
                <a:cubicBezTo>
                  <a:pt x="10107" y="8347"/>
                  <a:pt x="11234" y="7215"/>
                  <a:pt x="11234" y="5822"/>
                </a:cubicBezTo>
                <a:lnTo>
                  <a:pt x="11234" y="2525"/>
                </a:lnTo>
                <a:cubicBezTo>
                  <a:pt x="11234" y="1132"/>
                  <a:pt x="10107" y="0"/>
                  <a:pt x="8714" y="0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8" name="Google Shape;2188;p40"/>
          <p:cNvSpPr txBox="1"/>
          <p:nvPr/>
        </p:nvSpPr>
        <p:spPr>
          <a:xfrm>
            <a:off x="9734015" y="282231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6AB8AF7D-C9A6-4327-B5C8-292301F7D3E0}"/>
              </a:ext>
            </a:extLst>
          </p:cNvPr>
          <p:cNvSpPr txBox="1"/>
          <p:nvPr/>
        </p:nvSpPr>
        <p:spPr>
          <a:xfrm>
            <a:off x="1775222" y="2605773"/>
            <a:ext cx="8211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https://towardsdatascience.com/know-your-customers-with-rfm-9f88f09433bc</a:t>
            </a:r>
          </a:p>
        </p:txBody>
      </p:sp>
    </p:spTree>
    <p:extLst>
      <p:ext uri="{BB962C8B-B14F-4D97-AF65-F5344CB8AC3E}">
        <p14:creationId xmlns:p14="http://schemas.microsoft.com/office/powerpoint/2010/main" val="3945319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31AA71-9D38-40DF-8019-DFA64BA5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F2FED7-EB3B-4D9C-AA31-BEF307A91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125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DEFB89-C2EB-4041-869D-568C170A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D84B5-8C37-4B16-A1D3-D837EA575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0973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6043F-D945-42D7-8852-B8A34C09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3EBE0E-9C39-43EC-885A-87059257B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075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858322-D257-4E08-8959-56B0934A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00327D-AC6B-40AD-8E3C-F302A9D7A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915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F6710A-DBD8-4C2D-B1E0-91F97212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7B2178-962A-43F5-86E9-C72E9DF49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503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ACD95161-13B9-4D6C-BE86-623053F4718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2935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8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septembre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B30C7B-ECE0-4D13-BF8E-E123A312968E}"/>
              </a:ext>
            </a:extLst>
          </p:cNvPr>
          <p:cNvSpPr/>
          <p:nvPr/>
        </p:nvSpPr>
        <p:spPr>
          <a:xfrm>
            <a:off x="279917" y="5284014"/>
            <a:ext cx="1964519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2" descr="OpenClassrooms — Wikipédia">
            <a:extLst>
              <a:ext uri="{FF2B5EF4-FFF2-40B4-BE49-F238E27FC236}">
                <a16:creationId xmlns:a16="http://schemas.microsoft.com/office/drawing/2014/main" id="{18FA7543-C255-47CA-9E0D-0DB0A858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D8D22BE0-298E-44EE-A4A3-A03C472D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03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6" y="1360906"/>
            <a:ext cx="74574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n>
                  <a:solidFill>
                    <a:schemeClr val="tx1"/>
                  </a:solidFill>
                </a:ln>
                <a:latin typeface="Google Sans"/>
              </a:rPr>
              <a:t>Olist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(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solution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de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vente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sur les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marketplaces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en ligne) souhaite fournisseur à ses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équipes d'e-commerce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une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segmentation des clients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pour leurs campagnes de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communication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.</a:t>
            </a:r>
            <a:endParaRPr lang="fr-FR" sz="2400" b="1" dirty="0">
              <a:ln>
                <a:solidFill>
                  <a:srgbClr val="00B050"/>
                </a:solidFill>
              </a:ln>
              <a:solidFill>
                <a:srgbClr val="00B050"/>
              </a:solidFill>
              <a:latin typeface="Google San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54A95C-198F-4D25-BB93-3862BE22E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3412617"/>
            <a:ext cx="340377" cy="36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21B012-0CE2-4F18-8F22-D61B1D14C7E7}"/>
              </a:ext>
            </a:extLst>
          </p:cNvPr>
          <p:cNvSpPr txBox="1"/>
          <p:nvPr/>
        </p:nvSpPr>
        <p:spPr>
          <a:xfrm>
            <a:off x="719297" y="4021534"/>
            <a:ext cx="6283082" cy="1754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202124"/>
                </a:solidFill>
                <a:latin typeface="Google Sans"/>
              </a:rPr>
              <a:t>Prendre en compte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La segmentation proposée doit être exploitable et facile d’utilisation pour l’équipe marketing.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Evaluer la fréquence à laquelle la segmentation doit être mise à jour, afin de pouvoir effectuer un devis de contrat de maintenance.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405883F-5A31-48FF-A41D-178CC91EEB75}"/>
              </a:ext>
            </a:extLst>
          </p:cNvPr>
          <p:cNvSpPr txBox="1"/>
          <p:nvPr/>
        </p:nvSpPr>
        <p:spPr>
          <a:xfrm>
            <a:off x="697220" y="3238674"/>
            <a:ext cx="6196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Fournir à l’équipe marketing une description </a:t>
            </a:r>
            <a:r>
              <a:rPr lang="fr-FR" sz="2000" b="1" u="none" strike="noStrike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actionable</a:t>
            </a:r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 de la segmentation pour une utilisation optimale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4342DB-9053-420E-8341-BE26FB301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23" y="1360906"/>
            <a:ext cx="3268040" cy="129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6E5E17E-BD0F-4687-8397-F6387BEBB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94" y="3429000"/>
            <a:ext cx="4623898" cy="1960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C29127FA-41C3-48A7-9EC8-55EC9AD4F57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8745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355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6BA519-F300-48F3-8645-C22E347F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BC871B-DF23-4554-8465-801C5CBA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77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2004969"/>
            <a:ext cx="718985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Modélisations effectuées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Modèle final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Conclusion</a:t>
            </a: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1602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6F22EF4-BEE2-4FA0-AF31-866DB3837B51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</p:grpSpPr>
        <p:cxnSp>
          <p:nvCxnSpPr>
            <p:cNvPr id="27" name="Straight Connector 21">
              <a:extLst>
                <a:ext uri="{FF2B5EF4-FFF2-40B4-BE49-F238E27FC236}">
                  <a16:creationId xmlns:a16="http://schemas.microsoft.com/office/drawing/2014/main" id="{B41658CD-A75D-4682-9456-71D59C37C430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0D39F386-E4E4-4EE8-9483-C1298458A27A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0">
              <a:extLst>
                <a:ext uri="{FF2B5EF4-FFF2-40B4-BE49-F238E27FC236}">
                  <a16:creationId xmlns:a16="http://schemas.microsoft.com/office/drawing/2014/main" id="{42678CB7-8BA6-4D5C-AD2A-AF54D7A8CF6C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2">
              <a:extLst>
                <a:ext uri="{FF2B5EF4-FFF2-40B4-BE49-F238E27FC236}">
                  <a16:creationId xmlns:a16="http://schemas.microsoft.com/office/drawing/2014/main" id="{BD27DFB7-875E-4AA3-91FF-3EFB55EA8D78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ABEA8651-F845-4609-9B4A-E25A0D91B373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0595D7E6-E754-425E-A785-322F87C88810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C24FAFED-E8D4-4CD9-8881-7D7B5B7CB9E3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16">
              <a:extLst>
                <a:ext uri="{FF2B5EF4-FFF2-40B4-BE49-F238E27FC236}">
                  <a16:creationId xmlns:a16="http://schemas.microsoft.com/office/drawing/2014/main" id="{0BAA0C3D-FCD6-4693-8F35-9920BF783FFC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D9FA63F6-1560-45EC-B9E2-316F88FF3937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24">
              <a:extLst>
                <a:ext uri="{FF2B5EF4-FFF2-40B4-BE49-F238E27FC236}">
                  <a16:creationId xmlns:a16="http://schemas.microsoft.com/office/drawing/2014/main" id="{DD242FB1-2192-47B9-BD94-CC7ED82494BA}"/>
                </a:ext>
              </a:extLst>
            </p:cNvPr>
            <p:cNvCxnSpPr>
              <a:endCxn id="17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23">
              <a:extLst>
                <a:ext uri="{FF2B5EF4-FFF2-40B4-BE49-F238E27FC236}">
                  <a16:creationId xmlns:a16="http://schemas.microsoft.com/office/drawing/2014/main" id="{6764F871-66B5-408E-AF10-E7E48083720E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24">
              <a:extLst>
                <a:ext uri="{FF2B5EF4-FFF2-40B4-BE49-F238E27FC236}">
                  <a16:creationId xmlns:a16="http://schemas.microsoft.com/office/drawing/2014/main" id="{AFF90DC3-787C-4469-8E24-1DFF99A5B978}"/>
                </a:ext>
              </a:extLst>
            </p:cNvPr>
            <p:cNvCxnSpPr>
              <a:endCxn id="19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209569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6" y="1226732"/>
            <a:ext cx="74574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La ville de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Seattle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a l’objectif devenir une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ville neutre en émissions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de carbone en 2050. Ils s’intéressent principalement aux émissions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des bâtiments non destinés à l’habitation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16FFAB95-C450-4D8E-9970-55865F0B8DAF}"/>
              </a:ext>
            </a:extLst>
          </p:cNvPr>
          <p:cNvGrpSpPr/>
          <p:nvPr/>
        </p:nvGrpSpPr>
        <p:grpSpPr>
          <a:xfrm>
            <a:off x="279918" y="2992433"/>
            <a:ext cx="7273341" cy="2812417"/>
            <a:chOff x="279918" y="2992433"/>
            <a:chExt cx="7273341" cy="281241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2554A95C-198F-4D25-BB93-3862BE22E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918" y="3166376"/>
              <a:ext cx="360000" cy="360000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9521B012-0CE2-4F18-8F22-D61B1D14C7E7}"/>
                </a:ext>
              </a:extLst>
            </p:cNvPr>
            <p:cNvSpPr txBox="1"/>
            <p:nvPr/>
          </p:nvSpPr>
          <p:spPr>
            <a:xfrm>
              <a:off x="744627" y="3773525"/>
              <a:ext cx="6808632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dirty="0">
                  <a:solidFill>
                    <a:srgbClr val="202124"/>
                  </a:solidFill>
                  <a:latin typeface="Google Sans"/>
                </a:rPr>
                <a:t>Prendre en compte :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Se passer des relevés de consommation annuels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Trouver de nouvelles informations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Optimiser les performances en appliquant des transformations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Mettre en place une évaluation rigoureuse</a:t>
              </a: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Validation croisée</a:t>
              </a: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Hyperparamètres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405883F-5A31-48FF-A41D-178CC91EEB75}"/>
                </a:ext>
              </a:extLst>
            </p:cNvPr>
            <p:cNvSpPr txBox="1"/>
            <p:nvPr/>
          </p:nvSpPr>
          <p:spPr>
            <a:xfrm>
              <a:off x="721278" y="2992433"/>
              <a:ext cx="680863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ln>
                    <a:solidFill>
                      <a:srgbClr val="7451EB"/>
                    </a:solidFill>
                  </a:ln>
                  <a:solidFill>
                    <a:srgbClr val="7451EB"/>
                  </a:solidFill>
                  <a:effectLst/>
                  <a:latin typeface="Google Sans"/>
                </a:rPr>
                <a:t>Prédiction des émissions de CO2 et de la consommation </a:t>
              </a:r>
            </a:p>
            <a:p>
              <a:r>
                <a:rPr lang="fr-FR" sz="2000" b="1" u="none" strike="noStrike" dirty="0">
                  <a:ln>
                    <a:solidFill>
                      <a:srgbClr val="7451EB"/>
                    </a:solidFill>
                  </a:ln>
                  <a:solidFill>
                    <a:srgbClr val="7451EB"/>
                  </a:solidFill>
                  <a:effectLst/>
                  <a:latin typeface="Google Sans"/>
                </a:rPr>
                <a:t>totale d'énergie</a:t>
              </a:r>
            </a:p>
          </p:txBody>
        </p: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B7577954-1775-45D6-85D2-3D1820C2DE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20572" r="9528" b="20038"/>
          <a:stretch/>
        </p:blipFill>
        <p:spPr>
          <a:xfrm>
            <a:off x="8030813" y="1449143"/>
            <a:ext cx="3434934" cy="1166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C0CD6D4-4A26-4CC1-B3A0-2817A559B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269" y="3526376"/>
            <a:ext cx="4274021" cy="1570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8342E490-717C-41AC-8998-CB155BBA4FD4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7169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33A4D0-97E5-418A-B2F3-D02EB708323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3A9EF390-3B15-4059-B08F-CA3DF8CEDD5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A946494B-140D-42CF-AF95-532259FA6484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15D2E684-7E60-4C39-9475-A0A9E25ECB10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CC5F8AD6-A0B4-4B1D-9A60-D7FB51108F44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96A7A7F7-9FE9-4BF7-ABDA-1342115A620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AA956240-11DA-4B7E-9B6D-4D85E6BEDD0F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9B268F29-ED6F-4BAB-91CF-9B4FD43BC85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2942E1B4-B6D2-45B0-B6B5-8958C813FDA2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DC58B22C-92CE-47D9-BAD5-2BA0DAFAC71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C400ECF8-C069-4886-9EA1-C3B28B579CF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29AAD87-722D-42ED-ADDD-21FDDF073E80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6C9034D4-22A8-45D6-A82D-A9887AD8BC26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808489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3B89DAA-379F-456A-A918-0ECCB917D015}"/>
              </a:ext>
            </a:extLst>
          </p:cNvPr>
          <p:cNvGrpSpPr/>
          <p:nvPr/>
        </p:nvGrpSpPr>
        <p:grpSpPr>
          <a:xfrm>
            <a:off x="377906" y="1252842"/>
            <a:ext cx="4702412" cy="461665"/>
            <a:chOff x="377906" y="2191476"/>
            <a:chExt cx="4702412" cy="461665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DF19488-C2FB-4415-83C5-A79F16F97331}"/>
                </a:ext>
              </a:extLst>
            </p:cNvPr>
            <p:cNvSpPr txBox="1"/>
            <p:nvPr/>
          </p:nvSpPr>
          <p:spPr>
            <a:xfrm>
              <a:off x="844895" y="2191476"/>
              <a:ext cx="423542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rgbClr val="548235"/>
                  </a:solidFill>
                  <a:latin typeface="Google Sans"/>
                </a:rPr>
                <a:t>2015</a:t>
              </a:r>
              <a:r>
                <a:rPr lang="fr-FR" sz="2000" dirty="0">
                  <a:latin typeface="Google Sans"/>
                </a:rPr>
                <a:t> Building Energy Benchmarking</a:t>
              </a:r>
              <a:endParaRPr lang="fr-FR" sz="2000" baseline="30000" dirty="0">
                <a:latin typeface="Google Sans"/>
              </a:endParaRPr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251C16A3-F041-4B84-9F20-58619E2A1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208672"/>
              <a:ext cx="457727" cy="427272"/>
            </a:xfrm>
            <a:prstGeom prst="rect">
              <a:avLst/>
            </a:prstGeom>
          </p:spPr>
        </p:pic>
      </p:grpSp>
      <p:sp>
        <p:nvSpPr>
          <p:cNvPr id="23" name="Rectángulo 4">
            <a:extLst>
              <a:ext uri="{FF2B5EF4-FFF2-40B4-BE49-F238E27FC236}">
                <a16:creationId xmlns:a16="http://schemas.microsoft.com/office/drawing/2014/main" id="{BF9A4429-9591-4B06-97F0-EBD6618D483D}"/>
              </a:ext>
            </a:extLst>
          </p:cNvPr>
          <p:cNvSpPr/>
          <p:nvPr/>
        </p:nvSpPr>
        <p:spPr>
          <a:xfrm rot="5400000" flipV="1">
            <a:off x="4370988" y="2543252"/>
            <a:ext cx="2573427" cy="45719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FC5CF40-DB74-45DA-8EA0-E5E0D6BB6CE9}"/>
              </a:ext>
            </a:extLst>
          </p:cNvPr>
          <p:cNvGrpSpPr/>
          <p:nvPr/>
        </p:nvGrpSpPr>
        <p:grpSpPr>
          <a:xfrm>
            <a:off x="6285973" y="1252842"/>
            <a:ext cx="4702412" cy="461665"/>
            <a:chOff x="6285973" y="2222426"/>
            <a:chExt cx="4702412" cy="461665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F96B768E-5D49-4962-807F-FF14282AFFA8}"/>
                </a:ext>
              </a:extLst>
            </p:cNvPr>
            <p:cNvSpPr txBox="1"/>
            <p:nvPr/>
          </p:nvSpPr>
          <p:spPr>
            <a:xfrm>
              <a:off x="6752962" y="2222426"/>
              <a:ext cx="423542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rgbClr val="548235"/>
                  </a:solidFill>
                  <a:latin typeface="Google Sans"/>
                </a:rPr>
                <a:t>2016</a:t>
              </a:r>
              <a:r>
                <a:rPr lang="fr-FR" sz="2000" dirty="0">
                  <a:latin typeface="Google Sans"/>
                </a:rPr>
                <a:t> Building Energy Benchmarking</a:t>
              </a:r>
              <a:endParaRPr lang="fr-FR" sz="2000" baseline="30000" dirty="0">
                <a:latin typeface="Google Sans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ED379C75-73D3-4053-9907-3C0218FB2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973" y="2239622"/>
              <a:ext cx="457727" cy="427272"/>
            </a:xfrm>
            <a:prstGeom prst="rect">
              <a:avLst/>
            </a:prstGeom>
          </p:spPr>
        </p:pic>
      </p:grpSp>
      <p:graphicFrame>
        <p:nvGraphicFramePr>
          <p:cNvPr id="29" name="Tableau 3">
            <a:extLst>
              <a:ext uri="{FF2B5EF4-FFF2-40B4-BE49-F238E27FC236}">
                <a16:creationId xmlns:a16="http://schemas.microsoft.com/office/drawing/2014/main" id="{5F560973-AE78-4A6D-B304-C67BB841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662095"/>
              </p:ext>
            </p:extLst>
          </p:nvPr>
        </p:nvGraphicFramePr>
        <p:xfrm>
          <a:off x="640374" y="1881476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3340 x 47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>
                          <a:latin typeface="Google Sans"/>
                        </a:rPr>
                        <a:t>16,89 %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>
                          <a:latin typeface="Google Sans"/>
                        </a:rPr>
                        <a:t>0</a:t>
                      </a:r>
                      <a:endParaRPr lang="es-419" sz="1800" dirty="0">
                        <a:latin typeface="Google San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Colonne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vide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0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graphicFrame>
        <p:nvGraphicFramePr>
          <p:cNvPr id="30" name="Tableau 3">
            <a:extLst>
              <a:ext uri="{FF2B5EF4-FFF2-40B4-BE49-F238E27FC236}">
                <a16:creationId xmlns:a16="http://schemas.microsoft.com/office/drawing/2014/main" id="{D9BC6A11-7429-497B-9458-CC2FF354D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069982"/>
              </p:ext>
            </p:extLst>
          </p:nvPr>
        </p:nvGraphicFramePr>
        <p:xfrm>
          <a:off x="6548441" y="1881476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3376 x 46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>
                          <a:latin typeface="Google Sans"/>
                        </a:rPr>
                        <a:t>12,85 %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>
                          <a:latin typeface="Google Sans"/>
                        </a:rPr>
                        <a:t>0</a:t>
                      </a:r>
                      <a:endParaRPr lang="es-419" sz="1800" dirty="0">
                        <a:latin typeface="Google San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Colonne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vide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1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sp>
        <p:nvSpPr>
          <p:cNvPr id="34" name="ZoneTexte 33">
            <a:extLst>
              <a:ext uri="{FF2B5EF4-FFF2-40B4-BE49-F238E27FC236}">
                <a16:creationId xmlns:a16="http://schemas.microsoft.com/office/drawing/2014/main" id="{736CA800-4D2F-442A-BEE7-89225F91E58A}"/>
              </a:ext>
            </a:extLst>
          </p:cNvPr>
          <p:cNvSpPr txBox="1"/>
          <p:nvPr/>
        </p:nvSpPr>
        <p:spPr>
          <a:xfrm>
            <a:off x="7327392" y="0"/>
            <a:ext cx="48646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https://data.seattle.gov/dataset/2015-Building-Energy-Benchmarking/h7rm-fz6m</a:t>
            </a:r>
          </a:p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https://data.seattle.gov/dataset/2016-Building-Energy-Benchmarking/2bpz-gwpy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FF096A-02D3-4186-ABF2-D78BC53953E1}"/>
              </a:ext>
            </a:extLst>
          </p:cNvPr>
          <p:cNvSpPr txBox="1"/>
          <p:nvPr/>
        </p:nvSpPr>
        <p:spPr>
          <a:xfrm rot="17873123">
            <a:off x="1497745" y="5260015"/>
            <a:ext cx="136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OSEBuildingID</a:t>
            </a:r>
            <a:endParaRPr lang="es-ES" sz="1600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C2CE3E1-2CAC-4CDD-894A-F966C6433622}"/>
              </a:ext>
            </a:extLst>
          </p:cNvPr>
          <p:cNvSpPr txBox="1"/>
          <p:nvPr/>
        </p:nvSpPr>
        <p:spPr>
          <a:xfrm rot="17873123">
            <a:off x="1704118" y="5240235"/>
            <a:ext cx="1409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PropertyName</a:t>
            </a:r>
            <a:endParaRPr lang="es-ES" sz="160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197F945-AF07-4226-AA8A-8C7EF5B1C8E9}"/>
              </a:ext>
            </a:extLst>
          </p:cNvPr>
          <p:cNvSpPr txBox="1"/>
          <p:nvPr/>
        </p:nvSpPr>
        <p:spPr>
          <a:xfrm rot="17873123">
            <a:off x="1588883" y="4649570"/>
            <a:ext cx="2745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TaxParcelIdentificationNumber</a:t>
            </a:r>
            <a:endParaRPr lang="es-ES" sz="16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59D886F-30E8-4EAE-9181-7F4AD5D5EE8E}"/>
              </a:ext>
            </a:extLst>
          </p:cNvPr>
          <p:cNvSpPr txBox="1"/>
          <p:nvPr/>
        </p:nvSpPr>
        <p:spPr>
          <a:xfrm rot="17873123">
            <a:off x="2557393" y="5231171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Neighborhood</a:t>
            </a:r>
            <a:endParaRPr lang="es-ES" sz="1600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72B4BBF-71CA-4091-8689-83688DA97D3C}"/>
              </a:ext>
            </a:extLst>
          </p:cNvPr>
          <p:cNvSpPr txBox="1"/>
          <p:nvPr/>
        </p:nvSpPr>
        <p:spPr>
          <a:xfrm rot="17873123">
            <a:off x="2930561" y="5451693"/>
            <a:ext cx="892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Location</a:t>
            </a:r>
            <a:endParaRPr lang="es-ES" sz="1600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AE5CD9C-B104-4B30-9260-F71CE2D1F972}"/>
              </a:ext>
            </a:extLst>
          </p:cNvPr>
          <p:cNvSpPr txBox="1"/>
          <p:nvPr/>
        </p:nvSpPr>
        <p:spPr>
          <a:xfrm rot="17873123">
            <a:off x="3146759" y="5464955"/>
            <a:ext cx="862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ZipCode</a:t>
            </a:r>
            <a:endParaRPr lang="es-ES" sz="1600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A945A94-9DF7-4959-B2A4-75B8B15AFD55}"/>
              </a:ext>
            </a:extLst>
          </p:cNvPr>
          <p:cNvSpPr txBox="1"/>
          <p:nvPr/>
        </p:nvSpPr>
        <p:spPr>
          <a:xfrm rot="17873123">
            <a:off x="3394029" y="5470396"/>
            <a:ext cx="850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Address</a:t>
            </a:r>
            <a:endParaRPr lang="es-ES" sz="1600" dirty="0"/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7C4F8821-31B8-4F49-A3D1-DBCA18FBCAE2}"/>
              </a:ext>
            </a:extLst>
          </p:cNvPr>
          <p:cNvGrpSpPr/>
          <p:nvPr/>
        </p:nvGrpSpPr>
        <p:grpSpPr>
          <a:xfrm>
            <a:off x="4316844" y="3422292"/>
            <a:ext cx="1527997" cy="2664497"/>
            <a:chOff x="4289011" y="3422665"/>
            <a:chExt cx="1527997" cy="2664497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AF2193AF-AEC4-41F1-BE3F-2C1C30EECE7F}"/>
                </a:ext>
              </a:extLst>
            </p:cNvPr>
            <p:cNvSpPr txBox="1"/>
            <p:nvPr/>
          </p:nvSpPr>
          <p:spPr>
            <a:xfrm rot="17873123">
              <a:off x="3834399" y="5237725"/>
              <a:ext cx="1247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BuildingType</a:t>
              </a:r>
              <a:endParaRPr lang="es-ES" sz="1600" dirty="0"/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91F18959-D575-4DAA-92A5-DB63B969FB14}"/>
                </a:ext>
              </a:extLst>
            </p:cNvPr>
            <p:cNvSpPr txBox="1"/>
            <p:nvPr/>
          </p:nvSpPr>
          <p:spPr>
            <a:xfrm rot="17873123">
              <a:off x="3847329" y="4924200"/>
              <a:ext cx="1957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PrimaryPropertyType</a:t>
              </a:r>
              <a:endParaRPr lang="es-ES" sz="1600" dirty="0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9A4C16D2-0E1E-4D71-9AEB-91A448574E4E}"/>
                </a:ext>
              </a:extLst>
            </p:cNvPr>
            <p:cNvSpPr txBox="1"/>
            <p:nvPr/>
          </p:nvSpPr>
          <p:spPr>
            <a:xfrm rot="17873123">
              <a:off x="4003777" y="4809377"/>
              <a:ext cx="22170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LargestPropertyUseType</a:t>
              </a:r>
              <a:endParaRPr lang="es-ES" sz="1600" dirty="0"/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53478C37-299D-4F34-ABEC-AEA3F1337ACD}"/>
                </a:ext>
              </a:extLst>
            </p:cNvPr>
            <p:cNvSpPr txBox="1"/>
            <p:nvPr/>
          </p:nvSpPr>
          <p:spPr>
            <a:xfrm rot="17873123">
              <a:off x="5032902" y="5381112"/>
              <a:ext cx="9233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YearBuilt</a:t>
              </a:r>
              <a:endParaRPr lang="es-ES" sz="1600" dirty="0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7F735F77-F12A-4ECC-B81E-EA2F10DAEC9E}"/>
                </a:ext>
              </a:extLst>
            </p:cNvPr>
            <p:cNvSpPr txBox="1"/>
            <p:nvPr/>
          </p:nvSpPr>
          <p:spPr>
            <a:xfrm rot="17873123">
              <a:off x="4128602" y="4587439"/>
              <a:ext cx="265271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dirty="0" err="1"/>
                <a:t>SecondLargestPropertyUseType</a:t>
              </a:r>
              <a:endParaRPr lang="es-ES" sz="1500" dirty="0"/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E7871B3D-28B6-48E4-AAB5-6EAEBAA0A269}"/>
                </a:ext>
              </a:extLst>
            </p:cNvPr>
            <p:cNvSpPr txBox="1"/>
            <p:nvPr/>
          </p:nvSpPr>
          <p:spPr>
            <a:xfrm rot="17873123">
              <a:off x="4410534" y="4665140"/>
              <a:ext cx="248978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dirty="0" err="1"/>
                <a:t>ThirdLargestPropertyUseType</a:t>
              </a:r>
              <a:endParaRPr lang="es-ES" sz="1500" dirty="0"/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9937B3CF-B59C-4437-BFB8-BE17B5FDC534}"/>
              </a:ext>
            </a:extLst>
          </p:cNvPr>
          <p:cNvGrpSpPr/>
          <p:nvPr/>
        </p:nvGrpSpPr>
        <p:grpSpPr>
          <a:xfrm>
            <a:off x="6371562" y="3361178"/>
            <a:ext cx="1427583" cy="2786725"/>
            <a:chOff x="6436753" y="3361776"/>
            <a:chExt cx="1427583" cy="2786725"/>
          </a:xfrm>
        </p:grpSpPr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2A9C419D-0154-4416-BE99-F2D5B2825B75}"/>
                </a:ext>
              </a:extLst>
            </p:cNvPr>
            <p:cNvSpPr txBox="1"/>
            <p:nvPr/>
          </p:nvSpPr>
          <p:spPr>
            <a:xfrm rot="17873123">
              <a:off x="5794184" y="4616105"/>
              <a:ext cx="2636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ThirdLargestPropertyUseTypeGFA</a:t>
              </a:r>
              <a:endParaRPr lang="es-ES" sz="1400" dirty="0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CDA6B78C-46E3-4297-86F9-81031A152655}"/>
                </a:ext>
              </a:extLst>
            </p:cNvPr>
            <p:cNvSpPr txBox="1"/>
            <p:nvPr/>
          </p:nvSpPr>
          <p:spPr>
            <a:xfrm rot="17873123">
              <a:off x="5494038" y="4601250"/>
              <a:ext cx="2786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SecondLargestPropertyUseTypeGFA</a:t>
              </a:r>
              <a:endParaRPr lang="es-ES" sz="1400" dirty="0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ED6780ED-4BFC-4500-AED8-F3A20446428A}"/>
                </a:ext>
              </a:extLst>
            </p:cNvPr>
            <p:cNvSpPr txBox="1"/>
            <p:nvPr/>
          </p:nvSpPr>
          <p:spPr>
            <a:xfrm rot="17873123">
              <a:off x="5400796" y="4739567"/>
              <a:ext cx="239507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dirty="0" err="1"/>
                <a:t>LargestPropertyUseTypeGFA</a:t>
              </a:r>
              <a:endParaRPr lang="es-ES" sz="1500" dirty="0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12919CD5-33BA-4B7C-A78B-41A758AE10F6}"/>
                </a:ext>
              </a:extLst>
            </p:cNvPr>
            <p:cNvSpPr txBox="1"/>
            <p:nvPr/>
          </p:nvSpPr>
          <p:spPr>
            <a:xfrm rot="17873123">
              <a:off x="6301042" y="5103178"/>
              <a:ext cx="15467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NumberofFloors</a:t>
              </a:r>
              <a:endParaRPr lang="es-ES" sz="1600" dirty="0"/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184E3F23-ED28-4A7C-AE60-58A772ECF3B9}"/>
                </a:ext>
              </a:extLst>
            </p:cNvPr>
            <p:cNvSpPr txBox="1"/>
            <p:nvPr/>
          </p:nvSpPr>
          <p:spPr>
            <a:xfrm rot="17873123">
              <a:off x="6396417" y="4850266"/>
              <a:ext cx="2119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PropertyGFABuilding</a:t>
              </a:r>
              <a:r>
                <a:rPr lang="fr-FR" sz="1600" dirty="0"/>
                <a:t>(s)</a:t>
              </a:r>
              <a:endParaRPr lang="es-ES" sz="1600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3B6F58D3-DF6B-4FC1-B614-7D3273DF7706}"/>
                </a:ext>
              </a:extLst>
            </p:cNvPr>
            <p:cNvSpPr txBox="1"/>
            <p:nvPr/>
          </p:nvSpPr>
          <p:spPr>
            <a:xfrm rot="17873123">
              <a:off x="6663398" y="4874891"/>
              <a:ext cx="2063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PropertyGFAParking</a:t>
              </a:r>
              <a:r>
                <a:rPr lang="fr-FR" sz="1600" dirty="0"/>
                <a:t>(s)</a:t>
              </a:r>
              <a:endParaRPr lang="es-ES" sz="1600" dirty="0"/>
            </a:p>
          </p:txBody>
        </p:sp>
      </p:grp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7C2ED39C-F109-40B2-8609-0CC945DD8500}"/>
              </a:ext>
            </a:extLst>
          </p:cNvPr>
          <p:cNvGrpSpPr/>
          <p:nvPr/>
        </p:nvGrpSpPr>
        <p:grpSpPr>
          <a:xfrm>
            <a:off x="8081151" y="3343929"/>
            <a:ext cx="1521833" cy="2821222"/>
            <a:chOff x="8565152" y="3340492"/>
            <a:chExt cx="1521833" cy="2821222"/>
          </a:xfrm>
        </p:grpSpPr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C350022A-2F26-47CA-8CCA-B133576129CD}"/>
                </a:ext>
              </a:extLst>
            </p:cNvPr>
            <p:cNvSpPr txBox="1"/>
            <p:nvPr/>
          </p:nvSpPr>
          <p:spPr>
            <a:xfrm rot="17873123">
              <a:off x="7980248" y="5133433"/>
              <a:ext cx="15083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Electricity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F7A6A663-2F79-4A90-A2C7-DD142E15A933}"/>
                </a:ext>
              </a:extLst>
            </p:cNvPr>
            <p:cNvSpPr txBox="1"/>
            <p:nvPr/>
          </p:nvSpPr>
          <p:spPr>
            <a:xfrm rot="17873123">
              <a:off x="8203213" y="5124478"/>
              <a:ext cx="15286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SteamUse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0C16CF9A-4289-40C6-B1C3-CB716EC60C42}"/>
                </a:ext>
              </a:extLst>
            </p:cNvPr>
            <p:cNvSpPr txBox="1"/>
            <p:nvPr/>
          </p:nvSpPr>
          <p:spPr>
            <a:xfrm rot="17873123">
              <a:off x="8424970" y="5086563"/>
              <a:ext cx="16144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NaturalGas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5D6FA511-3B55-4C83-B693-5F6EB7FA74D3}"/>
                </a:ext>
              </a:extLst>
            </p:cNvPr>
            <p:cNvSpPr txBox="1"/>
            <p:nvPr/>
          </p:nvSpPr>
          <p:spPr>
            <a:xfrm rot="17873123">
              <a:off x="8473722" y="4828182"/>
              <a:ext cx="2199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SiteEnergyUseWN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A9511C54-FFB0-4B09-B231-616696D17323}"/>
                </a:ext>
              </a:extLst>
            </p:cNvPr>
            <p:cNvSpPr txBox="1"/>
            <p:nvPr/>
          </p:nvSpPr>
          <p:spPr>
            <a:xfrm rot="17873123">
              <a:off x="8522486" y="4597214"/>
              <a:ext cx="28212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GHGEmissionsIntensity</a:t>
              </a:r>
              <a:r>
                <a:rPr lang="fr-FR" sz="1400" dirty="0"/>
                <a:t>(kgCO2e/ft2)</a:t>
              </a:r>
              <a:endParaRPr lang="es-ES" sz="1400" dirty="0"/>
            </a:p>
          </p:txBody>
        </p: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49184ACF-75E7-431C-A3B3-C2C4EE8375E4}"/>
              </a:ext>
            </a:extLst>
          </p:cNvPr>
          <p:cNvSpPr txBox="1"/>
          <p:nvPr/>
        </p:nvSpPr>
        <p:spPr>
          <a:xfrm>
            <a:off x="1602217" y="6000065"/>
            <a:ext cx="1158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548235"/>
                </a:solidFill>
                <a:latin typeface="Google Sans"/>
              </a:rPr>
              <a:t>Identification</a:t>
            </a:r>
            <a:endParaRPr lang="fr-FR" sz="1100" baseline="30000" dirty="0">
              <a:solidFill>
                <a:srgbClr val="548235"/>
              </a:solidFill>
              <a:latin typeface="Google Sans"/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2C52E2F7-BAFC-46F2-AAD1-103A65EF2EA3}"/>
              </a:ext>
            </a:extLst>
          </p:cNvPr>
          <p:cNvSpPr txBox="1"/>
          <p:nvPr/>
        </p:nvSpPr>
        <p:spPr>
          <a:xfrm>
            <a:off x="2792363" y="6000065"/>
            <a:ext cx="1158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C00000"/>
                </a:solidFill>
                <a:latin typeface="Google Sans"/>
              </a:rPr>
              <a:t>Localisation</a:t>
            </a:r>
            <a:endParaRPr lang="fr-FR" sz="1100" baseline="30000" dirty="0">
              <a:solidFill>
                <a:srgbClr val="C00000"/>
              </a:solidFill>
              <a:latin typeface="Google Sans"/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DEC1AE92-E01B-42DF-9A9B-D7691E229F29}"/>
              </a:ext>
            </a:extLst>
          </p:cNvPr>
          <p:cNvSpPr txBox="1"/>
          <p:nvPr/>
        </p:nvSpPr>
        <p:spPr>
          <a:xfrm>
            <a:off x="4277104" y="5907732"/>
            <a:ext cx="11589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accent1"/>
                </a:solidFill>
                <a:latin typeface="Google Sans"/>
              </a:rPr>
              <a:t>déclaratives / usage</a:t>
            </a:r>
            <a:endParaRPr lang="fr-FR" sz="1100" baseline="30000" dirty="0">
              <a:solidFill>
                <a:schemeClr val="accent1"/>
              </a:solidFill>
              <a:latin typeface="Google Sans"/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5DA8DF73-0592-4094-90EC-0CA0BC449516}"/>
              </a:ext>
            </a:extLst>
          </p:cNvPr>
          <p:cNvSpPr txBox="1"/>
          <p:nvPr/>
        </p:nvSpPr>
        <p:spPr>
          <a:xfrm>
            <a:off x="6077991" y="5907732"/>
            <a:ext cx="11589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7451EB"/>
                </a:solidFill>
                <a:latin typeface="Google Sans"/>
              </a:rPr>
              <a:t>déclaratives / usage</a:t>
            </a:r>
            <a:endParaRPr lang="fr-FR" sz="1100" baseline="30000" dirty="0"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CB97025C-27BB-4EB1-AD78-E820F5738DB4}"/>
              </a:ext>
            </a:extLst>
          </p:cNvPr>
          <p:cNvSpPr txBox="1"/>
          <p:nvPr/>
        </p:nvSpPr>
        <p:spPr>
          <a:xfrm>
            <a:off x="7564693" y="5907732"/>
            <a:ext cx="17115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relevés de consommation / Cal</a:t>
            </a:r>
            <a:r>
              <a:rPr lang="fr-FR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culs</a:t>
            </a:r>
            <a:endParaRPr lang="fr-FR" sz="1100" baseline="30000" dirty="0">
              <a:solidFill>
                <a:schemeClr val="tx1">
                  <a:lumMod val="95000"/>
                  <a:lumOff val="5000"/>
                </a:schemeClr>
              </a:solidFill>
              <a:latin typeface="Google Sans"/>
            </a:endParaRPr>
          </a:p>
        </p:txBody>
      </p:sp>
      <p:sp>
        <p:nvSpPr>
          <p:cNvPr id="62" name="TextBox 3">
            <a:extLst>
              <a:ext uri="{FF2B5EF4-FFF2-40B4-BE49-F238E27FC236}">
                <a16:creationId xmlns:a16="http://schemas.microsoft.com/office/drawing/2014/main" id="{860571B2-B812-4637-A779-07D4BE5519B8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8456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C631F822-A794-4AC7-B4B7-E4BDAF3DB42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3282611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0911784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/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engineering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8" name="Google Shape;886;p38">
            <a:extLst>
              <a:ext uri="{FF2B5EF4-FFF2-40B4-BE49-F238E27FC236}">
                <a16:creationId xmlns:a16="http://schemas.microsoft.com/office/drawing/2014/main" id="{FE18319A-DC10-4CA6-90C7-128F730D2E33}"/>
              </a:ext>
            </a:extLst>
          </p:cNvPr>
          <p:cNvSpPr/>
          <p:nvPr/>
        </p:nvSpPr>
        <p:spPr>
          <a:xfrm>
            <a:off x="1000300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887;p38">
            <a:extLst>
              <a:ext uri="{FF2B5EF4-FFF2-40B4-BE49-F238E27FC236}">
                <a16:creationId xmlns:a16="http://schemas.microsoft.com/office/drawing/2014/main" id="{56885D26-E555-4237-A5B7-7AE2DF904772}"/>
              </a:ext>
            </a:extLst>
          </p:cNvPr>
          <p:cNvSpPr txBox="1"/>
          <p:nvPr/>
        </p:nvSpPr>
        <p:spPr>
          <a:xfrm>
            <a:off x="1324412" y="3262650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initiale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1" name="Google Shape;889;p38">
            <a:extLst>
              <a:ext uri="{FF2B5EF4-FFF2-40B4-BE49-F238E27FC236}">
                <a16:creationId xmlns:a16="http://schemas.microsoft.com/office/drawing/2014/main" id="{DB4527D9-BEF0-4C6E-8C40-9395335AABF9}"/>
              </a:ext>
            </a:extLst>
          </p:cNvPr>
          <p:cNvSpPr/>
          <p:nvPr/>
        </p:nvSpPr>
        <p:spPr>
          <a:xfrm>
            <a:off x="5071121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890;p38">
            <a:extLst>
              <a:ext uri="{FF2B5EF4-FFF2-40B4-BE49-F238E27FC236}">
                <a16:creationId xmlns:a16="http://schemas.microsoft.com/office/drawing/2014/main" id="{0878E356-0E56-46EB-AFD5-98FA5AC3F124}"/>
              </a:ext>
            </a:extLst>
          </p:cNvPr>
          <p:cNvSpPr txBox="1"/>
          <p:nvPr/>
        </p:nvSpPr>
        <p:spPr>
          <a:xfrm>
            <a:off x="5147209" y="3255502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4" name="Google Shape;892;p38">
            <a:extLst>
              <a:ext uri="{FF2B5EF4-FFF2-40B4-BE49-F238E27FC236}">
                <a16:creationId xmlns:a16="http://schemas.microsoft.com/office/drawing/2014/main" id="{D7AF2042-79E4-40D3-9869-D5993F282C24}"/>
              </a:ext>
            </a:extLst>
          </p:cNvPr>
          <p:cNvSpPr/>
          <p:nvPr/>
        </p:nvSpPr>
        <p:spPr>
          <a:xfrm>
            <a:off x="9142077" y="2946713"/>
            <a:ext cx="2054494" cy="969975"/>
          </a:xfrm>
          <a:custGeom>
            <a:avLst/>
            <a:gdLst/>
            <a:ahLst/>
            <a:cxnLst/>
            <a:rect l="l" t="t" r="r" b="b"/>
            <a:pathLst>
              <a:path w="30978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893;p38">
            <a:extLst>
              <a:ext uri="{FF2B5EF4-FFF2-40B4-BE49-F238E27FC236}">
                <a16:creationId xmlns:a16="http://schemas.microsoft.com/office/drawing/2014/main" id="{6D32B014-0765-4534-86C6-8FDE03825A98}"/>
              </a:ext>
            </a:extLst>
          </p:cNvPr>
          <p:cNvSpPr txBox="1"/>
          <p:nvPr/>
        </p:nvSpPr>
        <p:spPr>
          <a:xfrm>
            <a:off x="9472424" y="3261005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PCA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7" name="Google Shape;895;p38">
            <a:extLst>
              <a:ext uri="{FF2B5EF4-FFF2-40B4-BE49-F238E27FC236}">
                <a16:creationId xmlns:a16="http://schemas.microsoft.com/office/drawing/2014/main" id="{58E386D1-C229-4EBC-9499-670F3FF3891F}"/>
              </a:ext>
            </a:extLst>
          </p:cNvPr>
          <p:cNvSpPr/>
          <p:nvPr/>
        </p:nvSpPr>
        <p:spPr>
          <a:xfrm>
            <a:off x="3035777" y="2946713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896;p38">
            <a:extLst>
              <a:ext uri="{FF2B5EF4-FFF2-40B4-BE49-F238E27FC236}">
                <a16:creationId xmlns:a16="http://schemas.microsoft.com/office/drawing/2014/main" id="{F96A30DD-2C7F-467B-8220-2D6E7E6B8B97}"/>
              </a:ext>
            </a:extLst>
          </p:cNvPr>
          <p:cNvSpPr txBox="1"/>
          <p:nvPr/>
        </p:nvSpPr>
        <p:spPr>
          <a:xfrm>
            <a:off x="3159189" y="3233218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10" name="Google Shape;898;p38">
            <a:extLst>
              <a:ext uri="{FF2B5EF4-FFF2-40B4-BE49-F238E27FC236}">
                <a16:creationId xmlns:a16="http://schemas.microsoft.com/office/drawing/2014/main" id="{C6EB56EC-6636-4710-A99B-629E958E9564}"/>
              </a:ext>
            </a:extLst>
          </p:cNvPr>
          <p:cNvSpPr/>
          <p:nvPr/>
        </p:nvSpPr>
        <p:spPr>
          <a:xfrm>
            <a:off x="7106598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0" y="1"/>
                </a:moveTo>
                <a:lnTo>
                  <a:pt x="3654" y="6503"/>
                </a:lnTo>
                <a:lnTo>
                  <a:pt x="0" y="13003"/>
                </a:lnTo>
                <a:lnTo>
                  <a:pt x="27324" y="13003"/>
                </a:lnTo>
                <a:lnTo>
                  <a:pt x="30978" y="6503"/>
                </a:lnTo>
                <a:lnTo>
                  <a:pt x="27324" y="1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899;p38">
            <a:extLst>
              <a:ext uri="{FF2B5EF4-FFF2-40B4-BE49-F238E27FC236}">
                <a16:creationId xmlns:a16="http://schemas.microsoft.com/office/drawing/2014/main" id="{06AF2599-610B-4EA2-B036-49EFB54D78B2}"/>
              </a:ext>
            </a:extLst>
          </p:cNvPr>
          <p:cNvSpPr txBox="1"/>
          <p:nvPr/>
        </p:nvSpPr>
        <p:spPr>
          <a:xfrm>
            <a:off x="7188756" y="3251029"/>
            <a:ext cx="190926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  <a:endParaRPr lang="fr-FR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grpSp>
        <p:nvGrpSpPr>
          <p:cNvPr id="36" name="Google Shape;901;p38">
            <a:extLst>
              <a:ext uri="{FF2B5EF4-FFF2-40B4-BE49-F238E27FC236}">
                <a16:creationId xmlns:a16="http://schemas.microsoft.com/office/drawing/2014/main" id="{DB5B3DCE-A070-4C95-AE66-717DE3C49EE7}"/>
              </a:ext>
            </a:extLst>
          </p:cNvPr>
          <p:cNvGrpSpPr/>
          <p:nvPr/>
        </p:nvGrpSpPr>
        <p:grpSpPr>
          <a:xfrm rot="5400000">
            <a:off x="5899684" y="-833707"/>
            <a:ext cx="397503" cy="10196273"/>
            <a:chOff x="2646350" y="910998"/>
            <a:chExt cx="397503" cy="6120216"/>
          </a:xfrm>
        </p:grpSpPr>
        <p:sp>
          <p:nvSpPr>
            <p:cNvPr id="37" name="Google Shape;902;p38">
              <a:extLst>
                <a:ext uri="{FF2B5EF4-FFF2-40B4-BE49-F238E27FC236}">
                  <a16:creationId xmlns:a16="http://schemas.microsoft.com/office/drawing/2014/main" id="{8F0C93EA-AD08-425F-BCC0-C4D23BB7B2B7}"/>
                </a:ext>
              </a:extLst>
            </p:cNvPr>
            <p:cNvSpPr/>
            <p:nvPr/>
          </p:nvSpPr>
          <p:spPr>
            <a:xfrm rot="-5400000">
              <a:off x="1334153" y="2223198"/>
              <a:ext cx="3021900" cy="3975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182875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b="1" i="1" dirty="0">
                  <a:solidFill>
                    <a:srgbClr val="548235"/>
                  </a:solidFill>
                  <a:latin typeface="Google Sans"/>
                  <a:sym typeface="Fira Sans Condensed Medium"/>
                </a:rPr>
                <a:t>13</a:t>
              </a:r>
              <a:r>
                <a:rPr lang="es-ES" sz="1500" dirty="0"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</a:t>
              </a:r>
              <a:r>
                <a:rPr lang="es-ES" sz="1500" b="1" i="1" dirty="0" err="1">
                  <a:solidFill>
                    <a:srgbClr val="548235"/>
                  </a:solidFill>
                  <a:latin typeface="Google Sans"/>
                  <a:sym typeface="Fira Sans Condensed Medium"/>
                </a:rPr>
                <a:t>colonnes</a:t>
              </a:r>
              <a:endParaRPr sz="1500" b="1" i="1" dirty="0">
                <a:solidFill>
                  <a:srgbClr val="548235"/>
                </a:solidFill>
                <a:latin typeface="Google Sans"/>
                <a:sym typeface="Fira Sans Condensed Medium"/>
              </a:endParaRPr>
            </a:p>
          </p:txBody>
        </p:sp>
        <p:sp>
          <p:nvSpPr>
            <p:cNvPr id="38" name="Google Shape;903;p38">
              <a:extLst>
                <a:ext uri="{FF2B5EF4-FFF2-40B4-BE49-F238E27FC236}">
                  <a16:creationId xmlns:a16="http://schemas.microsoft.com/office/drawing/2014/main" id="{D00595DA-5FC1-4B3A-87C9-4AFD2C7E22B4}"/>
                </a:ext>
              </a:extLst>
            </p:cNvPr>
            <p:cNvSpPr/>
            <p:nvPr/>
          </p:nvSpPr>
          <p:spPr>
            <a:xfrm rot="16200000" flipH="1">
              <a:off x="1331600" y="5318964"/>
              <a:ext cx="3027000" cy="397500"/>
            </a:xfrm>
            <a:prstGeom prst="homePlate">
              <a:avLst>
                <a:gd name="adj" fmla="val 83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kern="1200" dirty="0">
                  <a:solidFill>
                    <a:schemeClr val="dk1"/>
                  </a:solidFill>
                  <a:latin typeface="Google Sans"/>
                </a:rPr>
                <a:t>+/- 47 </a:t>
              </a:r>
              <a:r>
                <a:rPr lang="es-ES" sz="1600" kern="1200" dirty="0" err="1">
                  <a:solidFill>
                    <a:schemeClr val="dk1"/>
                  </a:solidFill>
                  <a:latin typeface="Google Sans"/>
                </a:rPr>
                <a:t>colonnes</a:t>
              </a:r>
              <a:r>
                <a:rPr lang="es-ES" sz="1600" kern="1200" dirty="0">
                  <a:solidFill>
                    <a:schemeClr val="dk1"/>
                  </a:solidFill>
                  <a:latin typeface="Google Sans"/>
                </a:rPr>
                <a:t> </a:t>
              </a:r>
              <a:endParaRPr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</p:grpSp>
      <p:sp>
        <p:nvSpPr>
          <p:cNvPr id="39" name="Google Shape;904;p38">
            <a:extLst>
              <a:ext uri="{FF2B5EF4-FFF2-40B4-BE49-F238E27FC236}">
                <a16:creationId xmlns:a16="http://schemas.microsoft.com/office/drawing/2014/main" id="{56650AD9-8269-4AF4-87D1-D677333C8049}"/>
              </a:ext>
            </a:extLst>
          </p:cNvPr>
          <p:cNvSpPr txBox="1"/>
          <p:nvPr/>
        </p:nvSpPr>
        <p:spPr>
          <a:xfrm>
            <a:off x="4060015" y="4065631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 engineering</a:t>
            </a: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grpSp>
        <p:nvGrpSpPr>
          <p:cNvPr id="64" name="Google Shape;901;p38">
            <a:extLst>
              <a:ext uri="{FF2B5EF4-FFF2-40B4-BE49-F238E27FC236}">
                <a16:creationId xmlns:a16="http://schemas.microsoft.com/office/drawing/2014/main" id="{41120A14-83E0-4CB4-BCA7-F4F80EF3809B}"/>
              </a:ext>
            </a:extLst>
          </p:cNvPr>
          <p:cNvGrpSpPr/>
          <p:nvPr/>
        </p:nvGrpSpPr>
        <p:grpSpPr>
          <a:xfrm rot="5400000">
            <a:off x="5894813" y="-2496794"/>
            <a:ext cx="397503" cy="10196273"/>
            <a:chOff x="2646350" y="910998"/>
            <a:chExt cx="397503" cy="6120216"/>
          </a:xfrm>
        </p:grpSpPr>
        <p:sp>
          <p:nvSpPr>
            <p:cNvPr id="65" name="Google Shape;902;p38">
              <a:extLst>
                <a:ext uri="{FF2B5EF4-FFF2-40B4-BE49-F238E27FC236}">
                  <a16:creationId xmlns:a16="http://schemas.microsoft.com/office/drawing/2014/main" id="{12203565-87CE-4CC0-B338-E8B77CB5D223}"/>
                </a:ext>
              </a:extLst>
            </p:cNvPr>
            <p:cNvSpPr/>
            <p:nvPr/>
          </p:nvSpPr>
          <p:spPr>
            <a:xfrm rot="-5400000">
              <a:off x="1334153" y="2223198"/>
              <a:ext cx="3021900" cy="3975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182875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b="1" i="1" dirty="0">
                  <a:solidFill>
                    <a:srgbClr val="548235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1 </a:t>
              </a:r>
              <a:r>
                <a:rPr lang="es-ES" sz="1500" b="1" i="1" dirty="0" err="1">
                  <a:solidFill>
                    <a:srgbClr val="548235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Dataset</a:t>
              </a:r>
              <a:endParaRPr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6" name="Google Shape;903;p38">
              <a:extLst>
                <a:ext uri="{FF2B5EF4-FFF2-40B4-BE49-F238E27FC236}">
                  <a16:creationId xmlns:a16="http://schemas.microsoft.com/office/drawing/2014/main" id="{F91FBC39-C317-477B-A4AB-BC0D616267C0}"/>
                </a:ext>
              </a:extLst>
            </p:cNvPr>
            <p:cNvSpPr/>
            <p:nvPr/>
          </p:nvSpPr>
          <p:spPr>
            <a:xfrm rot="-5400000" flipH="1">
              <a:off x="1331600" y="5318964"/>
              <a:ext cx="3027000" cy="397500"/>
            </a:xfrm>
            <a:prstGeom prst="homePlate">
              <a:avLst>
                <a:gd name="adj" fmla="val 734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dirty="0">
                  <a:solidFill>
                    <a:schemeClr val="dk1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2 </a:t>
              </a:r>
              <a:r>
                <a:rPr lang="es-ES" sz="1500" dirty="0" err="1">
                  <a:solidFill>
                    <a:schemeClr val="dk1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Datasets</a:t>
              </a:r>
              <a:endParaRPr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</p:grpSp>
      <p:sp>
        <p:nvSpPr>
          <p:cNvPr id="67" name="Google Shape;904;p38">
            <a:extLst>
              <a:ext uri="{FF2B5EF4-FFF2-40B4-BE49-F238E27FC236}">
                <a16:creationId xmlns:a16="http://schemas.microsoft.com/office/drawing/2014/main" id="{5D516680-A3D4-49B3-8CF7-AD7AFDEC45F1}"/>
              </a:ext>
            </a:extLst>
          </p:cNvPr>
          <p:cNvSpPr txBox="1"/>
          <p:nvPr/>
        </p:nvSpPr>
        <p:spPr>
          <a:xfrm>
            <a:off x="4060015" y="2394819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fr-FR" sz="20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</a:t>
            </a:r>
            <a:r>
              <a:rPr lang="fr-FR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engineering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B237BA69-794B-4600-B952-2694D4677B1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619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ZoneTexte 55">
            <a:extLst>
              <a:ext uri="{FF2B5EF4-FFF2-40B4-BE49-F238E27FC236}">
                <a16:creationId xmlns:a16="http://schemas.microsoft.com/office/drawing/2014/main" id="{673A95C2-3334-4CB8-8CF5-A0DFA68E66E5}"/>
              </a:ext>
            </a:extLst>
          </p:cNvPr>
          <p:cNvSpPr txBox="1"/>
          <p:nvPr/>
        </p:nvSpPr>
        <p:spPr>
          <a:xfrm>
            <a:off x="6758909" y="534688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</a:t>
            </a:r>
            <a:endParaRPr lang="fr-FR" dirty="0">
              <a:solidFill>
                <a:srgbClr val="4472C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76DEE093-2B78-41CF-A3AA-D54075DFD7A0}"/>
              </a:ext>
            </a:extLst>
          </p:cNvPr>
          <p:cNvCxnSpPr>
            <a:cxnSpLocks/>
          </p:cNvCxnSpPr>
          <p:nvPr/>
        </p:nvCxnSpPr>
        <p:spPr>
          <a:xfrm flipH="1">
            <a:off x="6953052" y="5333258"/>
            <a:ext cx="3919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Comparaison des bâtiments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B4D0E55-4386-4A18-B225-08EE7FEFD07F}"/>
              </a:ext>
            </a:extLst>
          </p:cNvPr>
          <p:cNvSpPr txBox="1"/>
          <p:nvPr/>
        </p:nvSpPr>
        <p:spPr>
          <a:xfrm>
            <a:off x="835631" y="1215457"/>
            <a:ext cx="585369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Premier nettoyage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.concat([data_2015, data_2016])</a:t>
            </a:r>
            <a:br>
              <a:rPr lang="it-IT" dirty="0">
                <a:solidFill>
                  <a:srgbClr val="202124"/>
                </a:solidFill>
                <a:latin typeface="Google Sans"/>
              </a:rPr>
            </a:br>
            <a:endParaRPr lang="it-IT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Bâtiments non destinés à l’habitation </a:t>
            </a:r>
            <a:br>
              <a:rPr lang="fr-FR" dirty="0">
                <a:solidFill>
                  <a:srgbClr val="202124"/>
                </a:solidFill>
                <a:latin typeface="Google Sans"/>
              </a:rPr>
            </a:b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BuildingType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,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PrimaryPropertyType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 and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LargestPropertyUseTypeTrouver</a:t>
            </a:r>
            <a:br>
              <a:rPr lang="fr-FR" sz="1400" dirty="0">
                <a:solidFill>
                  <a:srgbClr val="202124"/>
                </a:solidFill>
                <a:latin typeface="Google Sans"/>
              </a:rPr>
            </a:br>
            <a:endParaRPr lang="fr-FR" b="1" i="1" dirty="0">
              <a:solidFill>
                <a:srgbClr val="548235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Sélection de données</a:t>
            </a:r>
            <a:br>
              <a:rPr lang="fr-FR" b="1" u="sng" dirty="0">
                <a:solidFill>
                  <a:srgbClr val="FF0000"/>
                </a:solidFill>
                <a:latin typeface="Google Sans"/>
              </a:rPr>
            </a:br>
            <a:r>
              <a:rPr lang="fr-FR" sz="1400" dirty="0">
                <a:solidFill>
                  <a:srgbClr val="202124"/>
                </a:solidFill>
                <a:latin typeface="Google Sans"/>
              </a:rPr>
              <a:t>Cibles + déclaratifs + Consommation</a:t>
            </a:r>
            <a:br>
              <a:rPr lang="fr-FR" sz="1400" dirty="0">
                <a:solidFill>
                  <a:srgbClr val="202124"/>
                </a:solidFill>
                <a:latin typeface="Google Sans"/>
              </a:rPr>
            </a:br>
            <a:endParaRPr lang="fr-FR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Vérification de cohérence des données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Gross </a:t>
            </a:r>
            <a:r>
              <a:rPr lang="fr-FR" dirty="0" err="1">
                <a:solidFill>
                  <a:srgbClr val="202124"/>
                </a:solidFill>
                <a:latin typeface="Google Sans"/>
              </a:rPr>
              <a:t>floor</a:t>
            </a:r>
            <a:r>
              <a:rPr lang="fr-FR" dirty="0">
                <a:solidFill>
                  <a:srgbClr val="202124"/>
                </a:solidFill>
                <a:latin typeface="Google Sans"/>
              </a:rPr>
              <a:t> area </a:t>
            </a:r>
            <a: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(ok 2016)</a:t>
            </a:r>
            <a:b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</a:b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PropertyGFAParking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PropertyGFABuilding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(s))</a:t>
            </a:r>
            <a:endParaRPr lang="fr-FR" dirty="0">
              <a:solidFill>
                <a:srgbClr val="202124"/>
              </a:solidFill>
              <a:latin typeface="Google Sans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Site Energy Use </a:t>
            </a:r>
            <a: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(ok 2015)</a:t>
            </a:r>
            <a:b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</a:b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Electricity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NaturalGas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SteamUse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OtherFuelUse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))</a:t>
            </a:r>
            <a:br>
              <a:rPr lang="fr-FR" sz="1400" dirty="0">
                <a:solidFill>
                  <a:srgbClr val="202124"/>
                </a:solidFill>
                <a:latin typeface="Google Sans"/>
              </a:rPr>
            </a:br>
            <a:endParaRPr lang="fr-FR" sz="1400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Suppression des variables cibles avec 0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61BF7134-92E2-4D94-AF24-E449908A6F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215457"/>
            <a:ext cx="457727" cy="427272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A61B1EC1-D64B-4929-8B3F-BDE026BADC6E}"/>
              </a:ext>
            </a:extLst>
          </p:cNvPr>
          <p:cNvGrpSpPr/>
          <p:nvPr/>
        </p:nvGrpSpPr>
        <p:grpSpPr>
          <a:xfrm>
            <a:off x="9237257" y="1936901"/>
            <a:ext cx="1297080" cy="3457236"/>
            <a:chOff x="9723212" y="1435101"/>
            <a:chExt cx="1297080" cy="3457236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37C628F1-9DBF-4F49-916D-BE39AC425060}"/>
                </a:ext>
              </a:extLst>
            </p:cNvPr>
            <p:cNvGrpSpPr/>
            <p:nvPr/>
          </p:nvGrpSpPr>
          <p:grpSpPr>
            <a:xfrm>
              <a:off x="9723212" y="1965662"/>
              <a:ext cx="1297080" cy="2926675"/>
              <a:chOff x="9723212" y="2051110"/>
              <a:chExt cx="1297080" cy="292667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3020EC6-4E4C-4CD9-80A4-06401B9D9230}"/>
                  </a:ext>
                </a:extLst>
              </p:cNvPr>
              <p:cNvSpPr/>
              <p:nvPr/>
            </p:nvSpPr>
            <p:spPr>
              <a:xfrm>
                <a:off x="9723212" y="2051110"/>
                <a:ext cx="1297080" cy="2926675"/>
              </a:xfrm>
              <a:prstGeom prst="rect">
                <a:avLst/>
              </a:prstGeom>
              <a:solidFill>
                <a:srgbClr val="7030A0"/>
              </a:solidFill>
              <a:ln w="9525" cap="flat" cmpd="sng" algn="ctr">
                <a:solidFill>
                  <a:srgbClr val="7451E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D22CDD52-081B-4D89-88D1-FFA6447823C9}"/>
                  </a:ext>
                </a:extLst>
              </p:cNvPr>
              <p:cNvSpPr txBox="1"/>
              <p:nvPr/>
            </p:nvSpPr>
            <p:spPr>
              <a:xfrm>
                <a:off x="10045381" y="3329781"/>
                <a:ext cx="65274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dirty="0">
                    <a:solidFill>
                      <a:srgbClr val="7451EB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2016</a:t>
                </a:r>
                <a:endParaRPr lang="fr-FR" dirty="0">
                  <a:solidFill>
                    <a:srgbClr val="7451E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3E09C1E-53CE-4B8E-9C37-04786463F144}"/>
                </a:ext>
              </a:extLst>
            </p:cNvPr>
            <p:cNvSpPr/>
            <p:nvPr/>
          </p:nvSpPr>
          <p:spPr>
            <a:xfrm>
              <a:off x="9723212" y="1435101"/>
              <a:ext cx="1297079" cy="535500"/>
            </a:xfrm>
            <a:prstGeom prst="rect">
              <a:avLst/>
            </a:prstGeom>
            <a:pattFill prst="wdUpDiag">
              <a:fgClr>
                <a:srgbClr val="7030A0"/>
              </a:fgClr>
              <a:bgClr>
                <a:schemeClr val="bg1"/>
              </a:bgClr>
            </a:pattFill>
            <a:ln w="9525" cap="flat" cmpd="sng" algn="ctr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F8F51FC-7A98-461C-80AC-7CE554CC6139}"/>
              </a:ext>
            </a:extLst>
          </p:cNvPr>
          <p:cNvGrpSpPr/>
          <p:nvPr/>
        </p:nvGrpSpPr>
        <p:grpSpPr>
          <a:xfrm>
            <a:off x="7594475" y="2467462"/>
            <a:ext cx="1297079" cy="2926675"/>
            <a:chOff x="7813253" y="1965662"/>
            <a:chExt cx="1297079" cy="2926675"/>
          </a:xfrm>
          <a:solidFill>
            <a:schemeClr val="accent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9C8C107-F254-46B6-A137-493E11CD3722}"/>
                </a:ext>
              </a:extLst>
            </p:cNvPr>
            <p:cNvSpPr/>
            <p:nvPr/>
          </p:nvSpPr>
          <p:spPr>
            <a:xfrm>
              <a:off x="7813253" y="1965662"/>
              <a:ext cx="1297079" cy="2926675"/>
            </a:xfrm>
            <a:prstGeom prst="rect">
              <a:avLst/>
            </a:prstGeom>
            <a:grpFill/>
            <a:ln w="9525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0E8E170E-AEBC-4A09-A798-B992A251821B}"/>
                </a:ext>
              </a:extLst>
            </p:cNvPr>
            <p:cNvSpPr txBox="1"/>
            <p:nvPr/>
          </p:nvSpPr>
          <p:spPr>
            <a:xfrm>
              <a:off x="8135421" y="3244333"/>
              <a:ext cx="6527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4472C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2015</a:t>
              </a:r>
              <a:endParaRPr lang="fr-FR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E1CB95A-908B-4057-AA4F-9AA45EE1489B}"/>
              </a:ext>
            </a:extLst>
          </p:cNvPr>
          <p:cNvSpPr/>
          <p:nvPr/>
        </p:nvSpPr>
        <p:spPr>
          <a:xfrm>
            <a:off x="7594474" y="5346883"/>
            <a:ext cx="1297080" cy="369332"/>
          </a:xfrm>
          <a:prstGeom prst="rect">
            <a:avLst/>
          </a:prstGeom>
          <a:pattFill prst="wdUpDiag">
            <a:fgClr>
              <a:srgbClr val="4472C4"/>
            </a:fgClr>
            <a:bgClr>
              <a:schemeClr val="bg1"/>
            </a:bgClr>
          </a:pattFill>
          <a:ln w="9525" cap="flat" cmpd="sng" algn="ctr">
            <a:solidFill>
              <a:srgbClr val="4472C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A5B9C5C-7926-4DDF-A163-FD3EF98FF61E}"/>
              </a:ext>
            </a:extLst>
          </p:cNvPr>
          <p:cNvCxnSpPr>
            <a:cxnSpLocks/>
          </p:cNvCxnSpPr>
          <p:nvPr/>
        </p:nvCxnSpPr>
        <p:spPr>
          <a:xfrm>
            <a:off x="7157266" y="2467462"/>
            <a:ext cx="0" cy="2865796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259BADC3-D078-401B-94E2-8CBE07930657}"/>
              </a:ext>
            </a:extLst>
          </p:cNvPr>
          <p:cNvSpPr txBox="1"/>
          <p:nvPr/>
        </p:nvSpPr>
        <p:spPr>
          <a:xfrm>
            <a:off x="6816987" y="3746134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70AD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1579</a:t>
            </a:r>
            <a:endParaRPr lang="fr-FR" dirty="0">
              <a:solidFill>
                <a:srgbClr val="70AD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C572568F-F907-4399-9F24-67031907C874}"/>
              </a:ext>
            </a:extLst>
          </p:cNvPr>
          <p:cNvCxnSpPr>
            <a:cxnSpLocks/>
          </p:cNvCxnSpPr>
          <p:nvPr/>
        </p:nvCxnSpPr>
        <p:spPr>
          <a:xfrm>
            <a:off x="7157266" y="5333258"/>
            <a:ext cx="0" cy="382957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39DEED9-83E0-4BC8-BA25-D90CBD3621F0}"/>
              </a:ext>
            </a:extLst>
          </p:cNvPr>
          <p:cNvCxnSpPr>
            <a:cxnSpLocks/>
          </p:cNvCxnSpPr>
          <p:nvPr/>
        </p:nvCxnSpPr>
        <p:spPr>
          <a:xfrm flipH="1">
            <a:off x="6961299" y="5716215"/>
            <a:ext cx="391934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E586C18-69F1-4822-8A3B-55AB9A3B15AF}"/>
              </a:ext>
            </a:extLst>
          </p:cNvPr>
          <p:cNvCxnSpPr>
            <a:cxnSpLocks/>
          </p:cNvCxnSpPr>
          <p:nvPr/>
        </p:nvCxnSpPr>
        <p:spPr>
          <a:xfrm>
            <a:off x="7149019" y="1936901"/>
            <a:ext cx="8247" cy="530561"/>
          </a:xfrm>
          <a:prstGeom prst="line">
            <a:avLst/>
          </a:prstGeom>
          <a:ln w="38100">
            <a:solidFill>
              <a:srgbClr val="7451E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EE2777E-0E1C-466C-A0E4-1E3E593D3783}"/>
              </a:ext>
            </a:extLst>
          </p:cNvPr>
          <p:cNvCxnSpPr>
            <a:cxnSpLocks/>
          </p:cNvCxnSpPr>
          <p:nvPr/>
        </p:nvCxnSpPr>
        <p:spPr>
          <a:xfrm flipH="1">
            <a:off x="6980631" y="1936901"/>
            <a:ext cx="391934" cy="0"/>
          </a:xfrm>
          <a:prstGeom prst="line">
            <a:avLst/>
          </a:prstGeom>
          <a:ln w="38100">
            <a:solidFill>
              <a:srgbClr val="7451E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26F3591E-B929-41E4-92B6-ECF6C13F04FE}"/>
              </a:ext>
            </a:extLst>
          </p:cNvPr>
          <p:cNvCxnSpPr>
            <a:cxnSpLocks/>
          </p:cNvCxnSpPr>
          <p:nvPr/>
        </p:nvCxnSpPr>
        <p:spPr>
          <a:xfrm flipH="1">
            <a:off x="6951571" y="5333258"/>
            <a:ext cx="391934" cy="0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BF638F7-176D-4495-B734-DD8254487026}"/>
              </a:ext>
            </a:extLst>
          </p:cNvPr>
          <p:cNvCxnSpPr>
            <a:cxnSpLocks/>
          </p:cNvCxnSpPr>
          <p:nvPr/>
        </p:nvCxnSpPr>
        <p:spPr>
          <a:xfrm flipH="1">
            <a:off x="6961299" y="2467462"/>
            <a:ext cx="391934" cy="0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7CC52910-3E5A-41D3-BEE0-4A4AB6E2A5AF}"/>
              </a:ext>
            </a:extLst>
          </p:cNvPr>
          <p:cNvSpPr txBox="1"/>
          <p:nvPr/>
        </p:nvSpPr>
        <p:spPr>
          <a:xfrm>
            <a:off x="6743700" y="20214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48</a:t>
            </a:r>
            <a:endParaRPr lang="fr-FR" dirty="0"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ED2131F-7E3F-4CC8-9D2F-E5BF97714100}"/>
              </a:ext>
            </a:extLst>
          </p:cNvPr>
          <p:cNvSpPr/>
          <p:nvPr/>
        </p:nvSpPr>
        <p:spPr>
          <a:xfrm>
            <a:off x="6877050" y="1215457"/>
            <a:ext cx="3930380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C0D20AD-C321-4DE5-8F98-28531748E574}"/>
              </a:ext>
            </a:extLst>
          </p:cNvPr>
          <p:cNvSpPr txBox="1"/>
          <p:nvPr/>
        </p:nvSpPr>
        <p:spPr>
          <a:xfrm>
            <a:off x="7660236" y="1259654"/>
            <a:ext cx="2462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Bâtiments dans </a:t>
            </a:r>
            <a:r>
              <a:rPr lang="fr-FR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datasets</a:t>
            </a:r>
            <a:endParaRPr lang="fr-FR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B70BE14-9755-4E83-8A50-10DB62FFD515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10534336" y="2204651"/>
            <a:ext cx="34570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02B4619A-C007-48A9-9898-BEEDD520F0F2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891554" y="5531549"/>
            <a:ext cx="345703" cy="202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23646E92-5DC2-42F1-8FB3-4D8E67DB4B15}"/>
              </a:ext>
            </a:extLst>
          </p:cNvPr>
          <p:cNvSpPr txBox="1"/>
          <p:nvPr/>
        </p:nvSpPr>
        <p:spPr>
          <a:xfrm>
            <a:off x="10880040" y="1909793"/>
            <a:ext cx="1082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Bâtimens</a:t>
            </a:r>
            <a:r>
              <a:rPr lang="es-ES" sz="1600" dirty="0">
                <a:solidFill>
                  <a:srgbClr val="7F7F7F"/>
                </a:solidFill>
                <a:latin typeface="Google Sans"/>
              </a:rPr>
              <a:t> </a:t>
            </a:r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ajoutés</a:t>
            </a:r>
            <a:endParaRPr lang="fr-FR" sz="1600" dirty="0">
              <a:solidFill>
                <a:srgbClr val="7F7F7F"/>
              </a:solidFill>
              <a:latin typeface="Google Sans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36F14A3-1328-4521-B7BC-1426B30350F5}"/>
              </a:ext>
            </a:extLst>
          </p:cNvPr>
          <p:cNvSpPr txBox="1"/>
          <p:nvPr/>
        </p:nvSpPr>
        <p:spPr>
          <a:xfrm>
            <a:off x="9237258" y="5423827"/>
            <a:ext cx="1071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Bâtimens</a:t>
            </a:r>
            <a:r>
              <a:rPr lang="es-ES" sz="1600" dirty="0">
                <a:solidFill>
                  <a:srgbClr val="7F7F7F"/>
                </a:solidFill>
                <a:latin typeface="Google Sans"/>
              </a:rPr>
              <a:t> </a:t>
            </a:r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supprimés</a:t>
            </a:r>
            <a:endParaRPr lang="fr-FR" sz="1600" dirty="0">
              <a:solidFill>
                <a:srgbClr val="7F7F7F"/>
              </a:solidFill>
              <a:latin typeface="Google Sans"/>
            </a:endParaRPr>
          </a:p>
        </p:txBody>
      </p:sp>
      <p:sp>
        <p:nvSpPr>
          <p:cNvPr id="36" name="TextBox 3">
            <a:extLst>
              <a:ext uri="{FF2B5EF4-FFF2-40B4-BE49-F238E27FC236}">
                <a16:creationId xmlns:a16="http://schemas.microsoft.com/office/drawing/2014/main" id="{C16749E6-CA48-4A18-AAB5-B990C0C23F2D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635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33A4D0-97E5-418A-B2F3-D02EB708323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3A9EF390-3B15-4059-B08F-CA3DF8CEDD5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A946494B-140D-42CF-AF95-532259FA6484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15D2E684-7E60-4C39-9475-A0A9E25ECB10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CC5F8AD6-A0B4-4B1D-9A60-D7FB51108F44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96A7A7F7-9FE9-4BF7-ABDA-1342115A620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AA956240-11DA-4B7E-9B6D-4D85E6BEDD0F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9B268F29-ED6F-4BAB-91CF-9B4FD43BC85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2942E1B4-B6D2-45B0-B6B5-8958C813FDA2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DC58B22C-92CE-47D9-BAD5-2BA0DAFAC71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C400ECF8-C069-4886-9EA1-C3B28B579CF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29AAD87-722D-42ED-ADDD-21FDDF073E80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EEBD22B2-98DC-445B-AA4B-EB7FBF1884B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2442466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E7E7536-2F00-4675-8BF8-96B42C19EA9E}"/>
              </a:ext>
            </a:extLst>
          </p:cNvPr>
          <p:cNvSpPr txBox="1"/>
          <p:nvPr/>
        </p:nvSpPr>
        <p:spPr>
          <a:xfrm>
            <a:off x="835632" y="1452357"/>
            <a:ext cx="1882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BuildingAge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88CE555F-92CF-4ECD-9985-9318A3AE2DD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52357"/>
            <a:ext cx="457727" cy="42727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0DEC7A7-6B36-48A2-BEA4-92D00DEFD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32" y="1954603"/>
            <a:ext cx="6212868" cy="50404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FCEF196-EC26-4E52-A17F-C4FA4CA261F6}"/>
              </a:ext>
            </a:extLst>
          </p:cNvPr>
          <p:cNvSpPr/>
          <p:nvPr/>
        </p:nvSpPr>
        <p:spPr>
          <a:xfrm>
            <a:off x="7785100" y="1360802"/>
            <a:ext cx="4406902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651F765-82AF-4275-88CB-E8A0259828B2}"/>
              </a:ext>
            </a:extLst>
          </p:cNvPr>
          <p:cNvSpPr txBox="1"/>
          <p:nvPr/>
        </p:nvSpPr>
        <p:spPr>
          <a:xfrm>
            <a:off x="7785100" y="1369828"/>
            <a:ext cx="4406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1656 x 18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1,99 % de valeurs manquantes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C9F509F2-1ACB-4B2C-AAF2-5665B0B226D8}"/>
              </a:ext>
            </a:extLst>
          </p:cNvPr>
          <p:cNvSpPr txBox="1"/>
          <p:nvPr/>
        </p:nvSpPr>
        <p:spPr>
          <a:xfrm>
            <a:off x="835631" y="2849383"/>
            <a:ext cx="7460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Categories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/ </a:t>
            </a:r>
            <a:r>
              <a:rPr lang="fr-FR" sz="2000" b="1" dirty="0" err="1">
                <a:latin typeface="Google Sans"/>
              </a:rPr>
              <a:t>renamed_PropertyType</a:t>
            </a:r>
            <a:endParaRPr lang="fr-FR" sz="2000" b="1" dirty="0">
              <a:latin typeface="Google Sans"/>
            </a:endParaRPr>
          </a:p>
        </p:txBody>
      </p:sp>
      <p:pic>
        <p:nvPicPr>
          <p:cNvPr id="74" name="Image 73">
            <a:extLst>
              <a:ext uri="{FF2B5EF4-FFF2-40B4-BE49-F238E27FC236}">
                <a16:creationId xmlns:a16="http://schemas.microsoft.com/office/drawing/2014/main" id="{ED3E601B-B43C-4DA7-8D20-974D282A17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849383"/>
            <a:ext cx="457727" cy="427272"/>
          </a:xfrm>
          <a:prstGeom prst="rect">
            <a:avLst/>
          </a:prstGeom>
        </p:spPr>
      </p:pic>
      <p:sp>
        <p:nvSpPr>
          <p:cNvPr id="75" name="ZoneTexte 74">
            <a:extLst>
              <a:ext uri="{FF2B5EF4-FFF2-40B4-BE49-F238E27FC236}">
                <a16:creationId xmlns:a16="http://schemas.microsoft.com/office/drawing/2014/main" id="{8F13481C-41C2-484F-87E2-60573F866E95}"/>
              </a:ext>
            </a:extLst>
          </p:cNvPr>
          <p:cNvSpPr txBox="1"/>
          <p:nvPr/>
        </p:nvSpPr>
        <p:spPr>
          <a:xfrm>
            <a:off x="835632" y="3326952"/>
            <a:ext cx="6441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 err="1"/>
              <a:t>BuildingType</a:t>
            </a:r>
            <a:r>
              <a:rPr lang="fr-FR" dirty="0"/>
              <a:t> / </a:t>
            </a:r>
            <a:r>
              <a:rPr lang="fr-FR" dirty="0" err="1"/>
              <a:t>PrimaryPropertyType</a:t>
            </a:r>
            <a:r>
              <a:rPr lang="fr-FR" dirty="0"/>
              <a:t> / </a:t>
            </a:r>
            <a:r>
              <a:rPr lang="fr-FR" dirty="0" err="1"/>
              <a:t>LargestPropertyUseType</a:t>
            </a:r>
            <a:r>
              <a:rPr lang="fr-FR" dirty="0"/>
              <a:t>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5C2F432-31B4-4648-B8FE-E4378524A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32" y="3878367"/>
            <a:ext cx="6698643" cy="1133154"/>
          </a:xfrm>
          <a:prstGeom prst="rect">
            <a:avLst/>
          </a:prstGeom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857B2328-AA2C-466D-983F-5E6953DC173B}"/>
              </a:ext>
            </a:extLst>
          </p:cNvPr>
          <p:cNvSpPr txBox="1"/>
          <p:nvPr/>
        </p:nvSpPr>
        <p:spPr>
          <a:xfrm>
            <a:off x="8177313" y="3878367"/>
            <a:ext cx="3319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latin typeface="Google Sans"/>
              </a:rPr>
              <a:t>renamed_PropertyType</a:t>
            </a:r>
            <a:endParaRPr lang="fr-FR" b="1" dirty="0">
              <a:latin typeface="Google Sans"/>
            </a:endParaRPr>
          </a:p>
        </p:txBody>
      </p:sp>
      <p:sp>
        <p:nvSpPr>
          <p:cNvPr id="81" name="Accolade fermante 80">
            <a:extLst>
              <a:ext uri="{FF2B5EF4-FFF2-40B4-BE49-F238E27FC236}">
                <a16:creationId xmlns:a16="http://schemas.microsoft.com/office/drawing/2014/main" id="{A7FC1276-4DCF-4D90-A79E-413B9E4C3E08}"/>
              </a:ext>
            </a:extLst>
          </p:cNvPr>
          <p:cNvSpPr/>
          <p:nvPr/>
        </p:nvSpPr>
        <p:spPr>
          <a:xfrm>
            <a:off x="7513638" y="2998355"/>
            <a:ext cx="542925" cy="2107028"/>
          </a:xfrm>
          <a:prstGeom prst="rightBrac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6B43AFE-D1CE-40DE-BDE7-680C0E6D850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5181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694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Transformation des variables de consommations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graphicFrame>
        <p:nvGraphicFramePr>
          <p:cNvPr id="62" name="Tableau 3">
            <a:extLst>
              <a:ext uri="{FF2B5EF4-FFF2-40B4-BE49-F238E27FC236}">
                <a16:creationId xmlns:a16="http://schemas.microsoft.com/office/drawing/2014/main" id="{E7DD4469-F525-4C65-BA06-F6DC85934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803901"/>
              </p:ext>
            </p:extLst>
          </p:nvPr>
        </p:nvGraphicFramePr>
        <p:xfrm>
          <a:off x="995880" y="2099299"/>
          <a:ext cx="4966770" cy="1920240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819151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136305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  <a:gridCol w="963884">
                  <a:extLst>
                    <a:ext uri="{9D8B030D-6E8A-4147-A177-3AD203B41FA5}">
                      <a16:colId xmlns:a16="http://schemas.microsoft.com/office/drawing/2014/main" val="1744580896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3456949238"/>
                    </a:ext>
                  </a:extLst>
                </a:gridCol>
                <a:gridCol w="1113980">
                  <a:extLst>
                    <a:ext uri="{9D8B030D-6E8A-4147-A177-3AD203B41FA5}">
                      <a16:colId xmlns:a16="http://schemas.microsoft.com/office/drawing/2014/main" val="133015067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Électricité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Gaz</a:t>
                      </a:r>
                      <a:r>
                        <a:rPr lang="es-419" sz="1800" b="1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naturel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Vapeur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Autre</a:t>
                      </a:r>
                      <a:r>
                        <a:rPr lang="es-419" sz="1800" b="1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carburant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Oui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1656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1188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113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62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Non</a:t>
                      </a:r>
                      <a:endParaRPr lang="fr-FR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468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1543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1594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</a:tbl>
          </a:graphicData>
        </a:graphic>
      </p:graphicFrame>
      <p:sp>
        <p:nvSpPr>
          <p:cNvPr id="66" name="ZoneTexte 65">
            <a:extLst>
              <a:ext uri="{FF2B5EF4-FFF2-40B4-BE49-F238E27FC236}">
                <a16:creationId xmlns:a16="http://schemas.microsoft.com/office/drawing/2014/main" id="{7B03E0E3-757E-45E2-8BC6-CE9D19AB0223}"/>
              </a:ext>
            </a:extLst>
          </p:cNvPr>
          <p:cNvSpPr txBox="1"/>
          <p:nvPr/>
        </p:nvSpPr>
        <p:spPr>
          <a:xfrm>
            <a:off x="917441" y="4019539"/>
            <a:ext cx="4740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Nombre de bâtiments qui consomme :</a:t>
            </a:r>
          </a:p>
        </p:txBody>
      </p:sp>
      <p:sp>
        <p:nvSpPr>
          <p:cNvPr id="13" name="Accolade fermante 12">
            <a:extLst>
              <a:ext uri="{FF2B5EF4-FFF2-40B4-BE49-F238E27FC236}">
                <a16:creationId xmlns:a16="http://schemas.microsoft.com/office/drawing/2014/main" id="{0A0BBF09-E89B-406D-9463-314176CADA01}"/>
              </a:ext>
            </a:extLst>
          </p:cNvPr>
          <p:cNvSpPr/>
          <p:nvPr/>
        </p:nvSpPr>
        <p:spPr>
          <a:xfrm>
            <a:off x="5900131" y="2008912"/>
            <a:ext cx="542925" cy="2107028"/>
          </a:xfrm>
          <a:prstGeom prst="rightBrac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4936043-15BA-418C-BC32-FC65C4B28929}"/>
              </a:ext>
            </a:extLst>
          </p:cNvPr>
          <p:cNvSpPr txBox="1"/>
          <p:nvPr/>
        </p:nvSpPr>
        <p:spPr>
          <a:xfrm>
            <a:off x="6443056" y="2594676"/>
            <a:ext cx="39928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Electricity_ratio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Gaz Naturel, Vapeur, Autre carburant </a:t>
            </a:r>
            <a:r>
              <a:rPr lang="fr-FR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 Boolean variable</a:t>
            </a:r>
            <a:endParaRPr lang="fr-FR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4BBA92-EE0F-43FF-BE9A-EBD4E8938657}"/>
              </a:ext>
            </a:extLst>
          </p:cNvPr>
          <p:cNvSpPr txBox="1"/>
          <p:nvPr/>
        </p:nvSpPr>
        <p:spPr>
          <a:xfrm>
            <a:off x="995880" y="4710595"/>
            <a:ext cx="554611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strike="noStrike" dirty="0">
                <a:solidFill>
                  <a:srgbClr val="000000"/>
                </a:solidFill>
                <a:effectLst/>
                <a:latin typeface="docs-Roboto"/>
              </a:rPr>
              <a:t>Définitions de 2 hypothèses :</a:t>
            </a:r>
          </a:p>
          <a:p>
            <a:endParaRPr lang="fr-FR" sz="2000" b="1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</a:rPr>
              <a:t>Le ration d’électricité utilisés ne changera pas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</a:rPr>
              <a:t>Les types d’énergie utilisés ne changera pas</a:t>
            </a:r>
            <a:endParaRPr lang="it-IT" i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BD4B5EF5-A228-47CF-B815-6DAFAA523D1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4884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valeurs aberrantes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47555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Z-score par type de bâtiments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138BE68-515B-4FEC-9051-604F57F97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32" y="2081781"/>
            <a:ext cx="8905875" cy="249555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C3B756BB-1458-43C2-9405-ED06AB891BCA}"/>
              </a:ext>
            </a:extLst>
          </p:cNvPr>
          <p:cNvSpPr txBox="1"/>
          <p:nvPr/>
        </p:nvSpPr>
        <p:spPr>
          <a:xfrm>
            <a:off x="835632" y="4784955"/>
            <a:ext cx="639552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strike="noStrike" dirty="0">
                <a:solidFill>
                  <a:srgbClr val="000000"/>
                </a:solidFill>
                <a:effectLst/>
                <a:latin typeface="docs-Roboto"/>
              </a:rPr>
              <a:t>Valeurs manquantes :</a:t>
            </a:r>
          </a:p>
          <a:p>
            <a:endParaRPr lang="fr-FR" sz="2000" b="1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Total de valeurs manquantes :		539 685</a:t>
            </a:r>
            <a:endParaRPr lang="fr-FR" i="1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Pourcentage de valeurs manquantes :	2,32  2,95 %</a:t>
            </a:r>
            <a:endParaRPr lang="it-IT" i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FD7A9566-EC17-4595-BD58-5D670A9B723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16286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Aucune variable n'a de distribution normale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47555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5E161CF-8E65-4F20-BB51-F4DFC170F61F}"/>
              </a:ext>
            </a:extLst>
          </p:cNvPr>
          <p:cNvSpPr txBox="1"/>
          <p:nvPr/>
        </p:nvSpPr>
        <p:spPr>
          <a:xfrm>
            <a:off x="835632" y="2041038"/>
            <a:ext cx="28793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Variables declaratives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ProgertyGFATotal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Variables cibles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SiteEnergyUse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GHGEmissinos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AD3EF4-D7D3-47EA-80F3-85D4501DC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89" y="1446885"/>
            <a:ext cx="6242240" cy="4400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3CA7619-FA7F-4D11-BC9D-0C455347C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180" y="4591050"/>
            <a:ext cx="2154141" cy="1269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1D537F49-A728-446F-93B4-30826C52EF06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24647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KNN pour les valeurs manquantes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2FC2C13-559E-43DF-B919-A1920AAD8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554" y="2247174"/>
            <a:ext cx="6838379" cy="3419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1886686-EC8B-4EB9-B54C-47AEE6E9F372}"/>
              </a:ext>
            </a:extLst>
          </p:cNvPr>
          <p:cNvSpPr/>
          <p:nvPr/>
        </p:nvSpPr>
        <p:spPr>
          <a:xfrm>
            <a:off x="7785100" y="1252842"/>
            <a:ext cx="4406902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E7F9E3E-BDD4-4B58-A9FB-3D3C9703A8EA}"/>
              </a:ext>
            </a:extLst>
          </p:cNvPr>
          <p:cNvSpPr txBox="1"/>
          <p:nvPr/>
        </p:nvSpPr>
        <p:spPr>
          <a:xfrm>
            <a:off x="7785100" y="1261868"/>
            <a:ext cx="4406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1614 x 14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2,53 % de valeurs manquantes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FEE9F7C-A023-4DF4-9B6D-8194184DFE4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8" y="1532499"/>
            <a:ext cx="457727" cy="42727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7B6101-D2C9-43B9-9ECF-48DBBA9C8B5C}"/>
              </a:ext>
            </a:extLst>
          </p:cNvPr>
          <p:cNvSpPr txBox="1"/>
          <p:nvPr/>
        </p:nvSpPr>
        <p:spPr>
          <a:xfrm>
            <a:off x="844896" y="1545922"/>
            <a:ext cx="4870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Après avoir calculé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et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RMSE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, </a:t>
            </a:r>
            <a:r>
              <a:rPr lang="fr-FR" sz="2000" b="1" u="sng" strike="noStrike" dirty="0" err="1">
                <a:solidFill>
                  <a:srgbClr val="548235"/>
                </a:solidFill>
                <a:effectLst/>
                <a:latin typeface="docs-Roboto"/>
              </a:rPr>
              <a:t>Iterative</a:t>
            </a:r>
            <a:r>
              <a:rPr lang="fr-FR" sz="2000" b="1" u="sng" strike="noStrike" dirty="0">
                <a:solidFill>
                  <a:srgbClr val="548235"/>
                </a:solidFill>
                <a:effectLst/>
                <a:latin typeface="docs-Roboto"/>
              </a:rPr>
              <a:t> Imputer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a obtenu le meilleur résultat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619AB5C5-B7F2-4BD2-B6AF-DEAB68CA09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7" y="2707793"/>
            <a:ext cx="457727" cy="427272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518FD9E9-FF2A-4884-A8C6-A39B51E9460C}"/>
              </a:ext>
            </a:extLst>
          </p:cNvPr>
          <p:cNvSpPr txBox="1"/>
          <p:nvPr/>
        </p:nvSpPr>
        <p:spPr>
          <a:xfrm>
            <a:off x="835845" y="2707793"/>
            <a:ext cx="44124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docs-Roboto"/>
              </a:rPr>
              <a:t>Iterative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 Imputer 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est encore expérimental pour l’instant.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624A5A-A45F-4CCE-8B6C-0235A70E7D92}"/>
              </a:ext>
            </a:extLst>
          </p:cNvPr>
          <p:cNvSpPr/>
          <p:nvPr/>
        </p:nvSpPr>
        <p:spPr>
          <a:xfrm>
            <a:off x="-18013" y="5326573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7311E92-EB3E-47FF-9398-DE54837F90ED}"/>
              </a:ext>
            </a:extLst>
          </p:cNvPr>
          <p:cNvSpPr txBox="1"/>
          <p:nvPr/>
        </p:nvSpPr>
        <p:spPr>
          <a:xfrm>
            <a:off x="1" y="5335061"/>
            <a:ext cx="50768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la méthode choisie pour effectuer les imputations sera </a:t>
            </a:r>
            <a:r>
              <a:rPr lang="fr-FR" sz="2000" b="1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KNN Imputer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5F7EEA3B-D7CB-4444-8236-BED14F52FC9C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4153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04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Ap</a:t>
            </a:r>
            <a:r>
              <a:rPr lang="fr-FR" sz="2000" b="1" dirty="0">
                <a:solidFill>
                  <a:srgbClr val="000000"/>
                </a:solidFill>
                <a:latin typeface="Google Sans"/>
              </a:rPr>
              <a:t>rès avoir fait :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6CE86E6-7BBA-4993-9814-47A0DBE3D8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" t="7065" r="7481" b="3442"/>
          <a:stretch/>
        </p:blipFill>
        <p:spPr>
          <a:xfrm>
            <a:off x="5248275" y="1407086"/>
            <a:ext cx="5650797" cy="4063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4AFD96D-4EE7-4806-B24A-26122554610C}"/>
              </a:ext>
            </a:extLst>
          </p:cNvPr>
          <p:cNvSpPr txBox="1"/>
          <p:nvPr/>
        </p:nvSpPr>
        <p:spPr>
          <a:xfrm>
            <a:off x="835632" y="2022184"/>
            <a:ext cx="4412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aberrantes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manquantes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BACBDF5-5ABC-4786-B8C5-80251380A0A2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22985A0-875B-42D1-A532-792CB44188A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F0278F-5CBD-4E2E-9AF5-F46D75D9B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275" y="5733360"/>
            <a:ext cx="6486525" cy="38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27264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5B08BB6-6867-4612-BB43-1C465381C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392" y="2087659"/>
            <a:ext cx="4916968" cy="4097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hôpitaux gros consommateur d’énergie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1" y="1298854"/>
            <a:ext cx="10061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000000"/>
                </a:solidFill>
                <a:latin typeface="Google Sans"/>
              </a:rPr>
              <a:t>Après avoir fait l’analyse, on peut remarquer que </a:t>
            </a:r>
            <a:r>
              <a:rPr lang="fr-FR" sz="2000" b="1" dirty="0">
                <a:solidFill>
                  <a:srgbClr val="00B050"/>
                </a:solidFill>
                <a:latin typeface="Google Sans"/>
              </a:rPr>
              <a:t>le secteur de la santé a le taux le plus élevé </a:t>
            </a:r>
            <a:r>
              <a:rPr lang="fr-FR" sz="2000" dirty="0">
                <a:solidFill>
                  <a:srgbClr val="000000"/>
                </a:solidFill>
                <a:latin typeface="Google Sans"/>
              </a:rPr>
              <a:t>de la consommation d’énergie :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298854"/>
            <a:ext cx="457727" cy="4272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176CEEA-F568-4EBA-8759-BF9562048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31" y="2087658"/>
            <a:ext cx="4916967" cy="4097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43A109-A140-4B2E-A896-DCD2C9729A49}"/>
              </a:ext>
            </a:extLst>
          </p:cNvPr>
          <p:cNvSpPr/>
          <p:nvPr/>
        </p:nvSpPr>
        <p:spPr>
          <a:xfrm>
            <a:off x="1150752" y="2720090"/>
            <a:ext cx="4486650" cy="45933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ABEDF4-C07B-4D9A-B750-D75C0B894317}"/>
              </a:ext>
            </a:extLst>
          </p:cNvPr>
          <p:cNvSpPr/>
          <p:nvPr/>
        </p:nvSpPr>
        <p:spPr>
          <a:xfrm>
            <a:off x="6539854" y="2711967"/>
            <a:ext cx="4424557" cy="46745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FD582F19-B68D-40C8-897C-6A83F28236E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4180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3DDACEEA-4851-420C-9437-83FB06DFA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27" y="1308934"/>
            <a:ext cx="3530083" cy="2206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corrélations entre les variables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DCA789-8329-464C-B6AD-278AFE37E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060" y="1358862"/>
            <a:ext cx="5175344" cy="41402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9C3E756-9927-444F-B23F-D31832E57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527" y="3743403"/>
            <a:ext cx="3530083" cy="2206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CDD404-995C-474A-BCBD-BECE4CA2E862}"/>
              </a:ext>
            </a:extLst>
          </p:cNvPr>
          <p:cNvSpPr/>
          <p:nvPr/>
        </p:nvSpPr>
        <p:spPr>
          <a:xfrm>
            <a:off x="7306236" y="4016188"/>
            <a:ext cx="1156446" cy="148294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4174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des composantes principales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66E1F88-A978-4F0B-8834-39DCE58B1E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71047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B5E369E-EFEC-4213-9C20-675D101E10C8}"/>
              </a:ext>
            </a:extLst>
          </p:cNvPr>
          <p:cNvSpPr txBox="1"/>
          <p:nvPr/>
        </p:nvSpPr>
        <p:spPr>
          <a:xfrm>
            <a:off x="844681" y="1443610"/>
            <a:ext cx="48933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jusqu’au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PC6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décrire le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79,24 %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de la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variance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des données.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C79F22-2F8A-47BA-92B0-CDFE59FE07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" r="3955"/>
          <a:stretch/>
        </p:blipFill>
        <p:spPr>
          <a:xfrm>
            <a:off x="6270660" y="1398580"/>
            <a:ext cx="5738675" cy="2961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F6BAC8C-DAE4-4A4B-808C-0BA244F1E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7" y="2458449"/>
            <a:ext cx="5816083" cy="2908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77429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Modélisations effectuées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BF2D62-2143-499B-ABF7-563898A180A1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4868FC3E-D260-4335-BBC6-40B65794623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1C680976-A67E-4214-ADE9-8FD1A06F9B6F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2E8858C0-4B16-4776-ACFB-E3D09DC58CE1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4C74A6AF-E84A-4C79-A339-2BE5AE05E26C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68723EB-EE29-4FE6-9996-FF237562E19F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C1A842DF-9682-4B35-8285-F8CB20916420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70635EFE-478F-4D2C-95E9-2B46F3C994B1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EF5D8D97-045C-4A0A-BD66-0120F462221E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1679590F-C509-4E0F-9704-2F686B412866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51F3F36-CB9D-4184-8855-6F98AB3A03A8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1D907B3B-D6A4-4CB9-9E7C-73A85E539E3A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3">
            <a:extLst>
              <a:ext uri="{FF2B5EF4-FFF2-40B4-BE49-F238E27FC236}">
                <a16:creationId xmlns:a16="http://schemas.microsoft.com/office/drawing/2014/main" id="{A0D28E48-4163-43AF-820E-838FC8BB5FC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70918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62" name="TextBox 3">
            <a:extLst>
              <a:ext uri="{FF2B5EF4-FFF2-40B4-BE49-F238E27FC236}">
                <a16:creationId xmlns:a16="http://schemas.microsoft.com/office/drawing/2014/main" id="{860571B2-B812-4637-A779-07D4BE5519B8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51C7B2-431A-4EBD-B7CF-E2F69CCCD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5" y="1306842"/>
            <a:ext cx="7677724" cy="3896629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6BA179A9-AE3F-4603-BEDE-B5AFCA713936}"/>
              </a:ext>
            </a:extLst>
          </p:cNvPr>
          <p:cNvSpPr txBox="1"/>
          <p:nvPr/>
        </p:nvSpPr>
        <p:spPr>
          <a:xfrm>
            <a:off x="8481932" y="2363777"/>
            <a:ext cx="36691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order_id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poduct_id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seller_id</a:t>
            </a:r>
            <a:b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</a:b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geolocalization_zip_code_prefix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A83EC41F-EB23-47FC-9CC7-6A6B34099A02}"/>
              </a:ext>
            </a:extLst>
          </p:cNvPr>
          <p:cNvSpPr txBox="1"/>
          <p:nvPr/>
        </p:nvSpPr>
        <p:spPr>
          <a:xfrm>
            <a:off x="8481932" y="1580917"/>
            <a:ext cx="36691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Il y a des « relations » entre les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docs-Roboto"/>
              </a:rPr>
              <a:t>datasets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à travers les colonnes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027DF4E-3B68-4439-9F08-82B221E15078}"/>
              </a:ext>
            </a:extLst>
          </p:cNvPr>
          <p:cNvSpPr/>
          <p:nvPr/>
        </p:nvSpPr>
        <p:spPr>
          <a:xfrm>
            <a:off x="7928811" y="5157525"/>
            <a:ext cx="4263188" cy="45772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6127337-A7E3-4CD5-B47D-8D88DC0231D5}"/>
              </a:ext>
            </a:extLst>
          </p:cNvPr>
          <p:cNvSpPr txBox="1"/>
          <p:nvPr/>
        </p:nvSpPr>
        <p:spPr>
          <a:xfrm>
            <a:off x="8039004" y="5201722"/>
            <a:ext cx="3465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Soyez prudent avec ces relations.</a:t>
            </a:r>
            <a:endParaRPr lang="fr-FR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54E951DC-3C44-438A-800B-1420618689C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012" y="1580917"/>
            <a:ext cx="457727" cy="4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176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Modélisations effectuées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35" name="Google Shape;188;p19">
            <a:extLst>
              <a:ext uri="{FF2B5EF4-FFF2-40B4-BE49-F238E27FC236}">
                <a16:creationId xmlns:a16="http://schemas.microsoft.com/office/drawing/2014/main" id="{71F860BD-3217-4BB6-A9E3-B93160B19457}"/>
              </a:ext>
            </a:extLst>
          </p:cNvPr>
          <p:cNvSpPr txBox="1"/>
          <p:nvPr/>
        </p:nvSpPr>
        <p:spPr>
          <a:xfrm>
            <a:off x="4071617" y="3702301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Exécution des modèles en mode par défaut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189;p19">
            <a:extLst>
              <a:ext uri="{FF2B5EF4-FFF2-40B4-BE49-F238E27FC236}">
                <a16:creationId xmlns:a16="http://schemas.microsoft.com/office/drawing/2014/main" id="{76417925-DE77-475F-868E-22BBBCA62E78}"/>
              </a:ext>
            </a:extLst>
          </p:cNvPr>
          <p:cNvSpPr/>
          <p:nvPr/>
        </p:nvSpPr>
        <p:spPr>
          <a:xfrm>
            <a:off x="1981341" y="2845773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0;p19">
            <a:extLst>
              <a:ext uri="{FF2B5EF4-FFF2-40B4-BE49-F238E27FC236}">
                <a16:creationId xmlns:a16="http://schemas.microsoft.com/office/drawing/2014/main" id="{1ADEFB16-D0E6-46FB-9E21-3D49C3CE2235}"/>
              </a:ext>
            </a:extLst>
          </p:cNvPr>
          <p:cNvSpPr/>
          <p:nvPr/>
        </p:nvSpPr>
        <p:spPr>
          <a:xfrm>
            <a:off x="3981942" y="2845773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91;p19">
            <a:extLst>
              <a:ext uri="{FF2B5EF4-FFF2-40B4-BE49-F238E27FC236}">
                <a16:creationId xmlns:a16="http://schemas.microsoft.com/office/drawing/2014/main" id="{FEF231EE-0C6D-4CED-ACBA-6C333F77D0CD}"/>
              </a:ext>
            </a:extLst>
          </p:cNvPr>
          <p:cNvSpPr/>
          <p:nvPr/>
        </p:nvSpPr>
        <p:spPr>
          <a:xfrm>
            <a:off x="5982542" y="284577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92;p19">
            <a:extLst>
              <a:ext uri="{FF2B5EF4-FFF2-40B4-BE49-F238E27FC236}">
                <a16:creationId xmlns:a16="http://schemas.microsoft.com/office/drawing/2014/main" id="{CC9C6F78-328C-40C7-BF62-AB5084C099FF}"/>
              </a:ext>
            </a:extLst>
          </p:cNvPr>
          <p:cNvSpPr/>
          <p:nvPr/>
        </p:nvSpPr>
        <p:spPr>
          <a:xfrm>
            <a:off x="7983143" y="284577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193;p19">
            <a:extLst>
              <a:ext uri="{FF2B5EF4-FFF2-40B4-BE49-F238E27FC236}">
                <a16:creationId xmlns:a16="http://schemas.microsoft.com/office/drawing/2014/main" id="{6D42486F-77D7-4A56-B3F5-187CFC5D8BB5}"/>
              </a:ext>
            </a:extLst>
          </p:cNvPr>
          <p:cNvSpPr txBox="1"/>
          <p:nvPr/>
        </p:nvSpPr>
        <p:spPr>
          <a:xfrm>
            <a:off x="2325620" y="2990297"/>
            <a:ext cx="118112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Data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processing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4" name="Google Shape;194;p19">
            <a:extLst>
              <a:ext uri="{FF2B5EF4-FFF2-40B4-BE49-F238E27FC236}">
                <a16:creationId xmlns:a16="http://schemas.microsoft.com/office/drawing/2014/main" id="{70F03D91-07ED-46CE-A835-8ACE558B76ED}"/>
              </a:ext>
            </a:extLst>
          </p:cNvPr>
          <p:cNvSpPr txBox="1"/>
          <p:nvPr/>
        </p:nvSpPr>
        <p:spPr>
          <a:xfrm>
            <a:off x="4321099" y="2990297"/>
            <a:ext cx="1187309" cy="487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Modèles</a:t>
            </a:r>
            <a:b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</a:b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par défaut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5" name="Google Shape;195;p19">
            <a:extLst>
              <a:ext uri="{FF2B5EF4-FFF2-40B4-BE49-F238E27FC236}">
                <a16:creationId xmlns:a16="http://schemas.microsoft.com/office/drawing/2014/main" id="{1BD08230-7E07-4667-AE7C-09A9169CA192}"/>
              </a:ext>
            </a:extLst>
          </p:cNvPr>
          <p:cNvSpPr txBox="1"/>
          <p:nvPr/>
        </p:nvSpPr>
        <p:spPr>
          <a:xfrm>
            <a:off x="6376844" y="2990297"/>
            <a:ext cx="1124899" cy="55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Cross validation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6" name="Google Shape;196;p19">
            <a:extLst>
              <a:ext uri="{FF2B5EF4-FFF2-40B4-BE49-F238E27FC236}">
                <a16:creationId xmlns:a16="http://schemas.microsoft.com/office/drawing/2014/main" id="{F5F13330-DA99-44E0-B97C-8993C363CB53}"/>
              </a:ext>
            </a:extLst>
          </p:cNvPr>
          <p:cNvSpPr txBox="1"/>
          <p:nvPr/>
        </p:nvSpPr>
        <p:spPr>
          <a:xfrm>
            <a:off x="8269743" y="2990297"/>
            <a:ext cx="1270124" cy="55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Hyper parameters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7" name="Google Shape;197;p19">
            <a:extLst>
              <a:ext uri="{FF2B5EF4-FFF2-40B4-BE49-F238E27FC236}">
                <a16:creationId xmlns:a16="http://schemas.microsoft.com/office/drawing/2014/main" id="{F70D468B-7772-40D7-94EC-E433404B7457}"/>
              </a:ext>
            </a:extLst>
          </p:cNvPr>
          <p:cNvSpPr/>
          <p:nvPr/>
        </p:nvSpPr>
        <p:spPr>
          <a:xfrm>
            <a:off x="3502466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51" name="Google Shape;198;p19">
            <a:extLst>
              <a:ext uri="{FF2B5EF4-FFF2-40B4-BE49-F238E27FC236}">
                <a16:creationId xmlns:a16="http://schemas.microsoft.com/office/drawing/2014/main" id="{3506B66E-776C-4839-A930-3AAD07E37C66}"/>
              </a:ext>
            </a:extLst>
          </p:cNvPr>
          <p:cNvSpPr/>
          <p:nvPr/>
        </p:nvSpPr>
        <p:spPr>
          <a:xfrm>
            <a:off x="5484178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54" name="Google Shape;199;p19">
            <a:extLst>
              <a:ext uri="{FF2B5EF4-FFF2-40B4-BE49-F238E27FC236}">
                <a16:creationId xmlns:a16="http://schemas.microsoft.com/office/drawing/2014/main" id="{4FD277C7-4B3D-4260-9943-FCE463793768}"/>
              </a:ext>
            </a:extLst>
          </p:cNvPr>
          <p:cNvSpPr/>
          <p:nvPr/>
        </p:nvSpPr>
        <p:spPr>
          <a:xfrm>
            <a:off x="7501791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200;p19">
            <a:extLst>
              <a:ext uri="{FF2B5EF4-FFF2-40B4-BE49-F238E27FC236}">
                <a16:creationId xmlns:a16="http://schemas.microsoft.com/office/drawing/2014/main" id="{D8ADFD79-24B9-43F3-90C4-C4A9CB75A098}"/>
              </a:ext>
            </a:extLst>
          </p:cNvPr>
          <p:cNvSpPr/>
          <p:nvPr/>
        </p:nvSpPr>
        <p:spPr>
          <a:xfrm>
            <a:off x="9519416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60" name="Google Shape;201;p19">
            <a:extLst>
              <a:ext uri="{FF2B5EF4-FFF2-40B4-BE49-F238E27FC236}">
                <a16:creationId xmlns:a16="http://schemas.microsoft.com/office/drawing/2014/main" id="{D2ACDC99-A80C-4DE4-A955-41354D73028A}"/>
              </a:ext>
            </a:extLst>
          </p:cNvPr>
          <p:cNvSpPr txBox="1"/>
          <p:nvPr/>
        </p:nvSpPr>
        <p:spPr>
          <a:xfrm>
            <a:off x="8106867" y="3702301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Optimisation du modèle via </a:t>
            </a:r>
            <a:r>
              <a:rPr lang="fr-FR" sz="1200" dirty="0" err="1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GridSearchCV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202;p19">
            <a:extLst>
              <a:ext uri="{FF2B5EF4-FFF2-40B4-BE49-F238E27FC236}">
                <a16:creationId xmlns:a16="http://schemas.microsoft.com/office/drawing/2014/main" id="{66F5CAED-3D47-4358-B327-0467E8B96E84}"/>
              </a:ext>
            </a:extLst>
          </p:cNvPr>
          <p:cNvSpPr txBox="1"/>
          <p:nvPr/>
        </p:nvSpPr>
        <p:spPr>
          <a:xfrm>
            <a:off x="6089242" y="2285475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Mise en place d'une validation croisée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203;p19">
            <a:extLst>
              <a:ext uri="{FF2B5EF4-FFF2-40B4-BE49-F238E27FC236}">
                <a16:creationId xmlns:a16="http://schemas.microsoft.com/office/drawing/2014/main" id="{8C248E11-08EC-4082-99A2-55172C985B61}"/>
              </a:ext>
            </a:extLst>
          </p:cNvPr>
          <p:cNvSpPr txBox="1"/>
          <p:nvPr/>
        </p:nvSpPr>
        <p:spPr>
          <a:xfrm>
            <a:off x="2093967" y="2285475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Transformation des variables et des cibles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204;p19">
            <a:extLst>
              <a:ext uri="{FF2B5EF4-FFF2-40B4-BE49-F238E27FC236}">
                <a16:creationId xmlns:a16="http://schemas.microsoft.com/office/drawing/2014/main" id="{ED72AB74-D230-4CF1-925C-3A783EFA3225}"/>
              </a:ext>
            </a:extLst>
          </p:cNvPr>
          <p:cNvSpPr txBox="1"/>
          <p:nvPr/>
        </p:nvSpPr>
        <p:spPr>
          <a:xfrm>
            <a:off x="3502967" y="307573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A</a:t>
            </a:r>
            <a:endParaRPr sz="20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4" name="Google Shape;205;p19">
            <a:extLst>
              <a:ext uri="{FF2B5EF4-FFF2-40B4-BE49-F238E27FC236}">
                <a16:creationId xmlns:a16="http://schemas.microsoft.com/office/drawing/2014/main" id="{6C3C9AF1-60F3-43E7-8F96-E3800A199130}"/>
              </a:ext>
            </a:extLst>
          </p:cNvPr>
          <p:cNvSpPr txBox="1"/>
          <p:nvPr/>
        </p:nvSpPr>
        <p:spPr>
          <a:xfrm>
            <a:off x="5484180" y="307573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B</a:t>
            </a:r>
            <a:endParaRPr sz="2000">
              <a:solidFill>
                <a:schemeClr val="accent2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5" name="Google Shape;206;p19">
            <a:extLst>
              <a:ext uri="{FF2B5EF4-FFF2-40B4-BE49-F238E27FC236}">
                <a16:creationId xmlns:a16="http://schemas.microsoft.com/office/drawing/2014/main" id="{E640A9AB-F652-4903-A56F-783E28D28064}"/>
              </a:ext>
            </a:extLst>
          </p:cNvPr>
          <p:cNvSpPr txBox="1"/>
          <p:nvPr/>
        </p:nvSpPr>
        <p:spPr>
          <a:xfrm>
            <a:off x="7501767" y="3075862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CC00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C</a:t>
            </a:r>
            <a:endParaRPr sz="2000" dirty="0">
              <a:solidFill>
                <a:srgbClr val="CC00CC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6" name="Google Shape;207;p19">
            <a:extLst>
              <a:ext uri="{FF2B5EF4-FFF2-40B4-BE49-F238E27FC236}">
                <a16:creationId xmlns:a16="http://schemas.microsoft.com/office/drawing/2014/main" id="{C81885D5-6780-4B25-9CB0-14E82D913657}"/>
              </a:ext>
            </a:extLst>
          </p:cNvPr>
          <p:cNvSpPr txBox="1"/>
          <p:nvPr/>
        </p:nvSpPr>
        <p:spPr>
          <a:xfrm>
            <a:off x="9515367" y="3075862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70AD47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D</a:t>
            </a:r>
            <a:endParaRPr sz="2000" dirty="0">
              <a:solidFill>
                <a:srgbClr val="70AD47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grpSp>
        <p:nvGrpSpPr>
          <p:cNvPr id="88" name="Google Shape;227;p19">
            <a:extLst>
              <a:ext uri="{FF2B5EF4-FFF2-40B4-BE49-F238E27FC236}">
                <a16:creationId xmlns:a16="http://schemas.microsoft.com/office/drawing/2014/main" id="{9C8579A8-6190-4EC6-9674-2E498D228462}"/>
              </a:ext>
            </a:extLst>
          </p:cNvPr>
          <p:cNvGrpSpPr/>
          <p:nvPr/>
        </p:nvGrpSpPr>
        <p:grpSpPr>
          <a:xfrm rot="5400000">
            <a:off x="5897232" y="850392"/>
            <a:ext cx="397503" cy="8229854"/>
            <a:chOff x="2646350" y="910998"/>
            <a:chExt cx="397503" cy="6120216"/>
          </a:xfrm>
        </p:grpSpPr>
        <p:sp>
          <p:nvSpPr>
            <p:cNvPr id="89" name="Google Shape;228;p19">
              <a:extLst>
                <a:ext uri="{FF2B5EF4-FFF2-40B4-BE49-F238E27FC236}">
                  <a16:creationId xmlns:a16="http://schemas.microsoft.com/office/drawing/2014/main" id="{CE6509FF-6008-4B9B-9E9E-A3508ABC4925}"/>
                </a:ext>
              </a:extLst>
            </p:cNvPr>
            <p:cNvSpPr/>
            <p:nvPr/>
          </p:nvSpPr>
          <p:spPr>
            <a:xfrm rot="16200000">
              <a:off x="1334153" y="2223198"/>
              <a:ext cx="3021900" cy="3975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182875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1" dirty="0">
                  <a:solidFill>
                    <a:srgbClr val="548235"/>
                  </a:solidFill>
                  <a:latin typeface="Google Sans"/>
                  <a:sym typeface="Roboto"/>
                </a:rPr>
                <a:t>1 modèle de régression linéaire </a:t>
              </a:r>
              <a:endParaRPr sz="1200" b="1" i="1" dirty="0">
                <a:solidFill>
                  <a:srgbClr val="548235"/>
                </a:solidFill>
                <a:latin typeface="Google Sans"/>
                <a:sym typeface="Roboto"/>
              </a:endParaRPr>
            </a:p>
          </p:txBody>
        </p:sp>
        <p:sp>
          <p:nvSpPr>
            <p:cNvPr id="90" name="Google Shape;229;p19">
              <a:extLst>
                <a:ext uri="{FF2B5EF4-FFF2-40B4-BE49-F238E27FC236}">
                  <a16:creationId xmlns:a16="http://schemas.microsoft.com/office/drawing/2014/main" id="{100A4C7A-FDC7-479E-A653-8ABF06BDBE4A}"/>
                </a:ext>
              </a:extLst>
            </p:cNvPr>
            <p:cNvSpPr/>
            <p:nvPr/>
          </p:nvSpPr>
          <p:spPr>
            <a:xfrm rot="-5400000" flipH="1">
              <a:off x="1331600" y="5318964"/>
              <a:ext cx="3027000" cy="397500"/>
            </a:xfrm>
            <a:prstGeom prst="homePlate">
              <a:avLst>
                <a:gd name="adj" fmla="val 1790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Google Sans"/>
                  <a:ea typeface="Roboto"/>
                  <a:cs typeface="Roboto"/>
                  <a:sym typeface="Roboto"/>
                </a:rPr>
                <a:t>6 modèles de régression linéaire</a:t>
              </a:r>
              <a:endParaRPr sz="1200" dirty="0">
                <a:solidFill>
                  <a:schemeClr val="dk1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1" name="Google Shape;230;p19">
            <a:extLst>
              <a:ext uri="{FF2B5EF4-FFF2-40B4-BE49-F238E27FC236}">
                <a16:creationId xmlns:a16="http://schemas.microsoft.com/office/drawing/2014/main" id="{53FEF2A2-DC93-4A97-B563-CE5CB54D51B7}"/>
              </a:ext>
            </a:extLst>
          </p:cNvPr>
          <p:cNvSpPr txBox="1"/>
          <p:nvPr/>
        </p:nvSpPr>
        <p:spPr>
          <a:xfrm>
            <a:off x="4890094" y="4766577"/>
            <a:ext cx="24303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Modélisation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3CF037A-3BC8-4EE7-9884-8D79AA0C4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17" y="1837919"/>
            <a:ext cx="540000" cy="540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D2CFC8A-755F-4FD9-A93A-21E0BAB95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293" y="1832241"/>
            <a:ext cx="540000" cy="540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3BB8A81-BF2E-4C51-8C80-415A0E417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094" y="4168540"/>
            <a:ext cx="540000" cy="540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C1487C5-5E5D-4165-BFE3-5B1666F526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417" y="416854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324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Utilisation de données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sans transformation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C880033-AD65-4F2A-9129-103BB639F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113305"/>
            <a:ext cx="1813177" cy="1515935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ED6F2680-C430-41E4-92C3-3613F01C0643}"/>
              </a:ext>
            </a:extLst>
          </p:cNvPr>
          <p:cNvGrpSpPr/>
          <p:nvPr/>
        </p:nvGrpSpPr>
        <p:grpSpPr>
          <a:xfrm>
            <a:off x="642591" y="1779819"/>
            <a:ext cx="9605395" cy="3808147"/>
            <a:chOff x="377906" y="1629240"/>
            <a:chExt cx="9605395" cy="3808147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D796CAC4-37B4-4E76-B915-B55F21D8657C}"/>
                </a:ext>
              </a:extLst>
            </p:cNvPr>
            <p:cNvGrpSpPr/>
            <p:nvPr/>
          </p:nvGrpSpPr>
          <p:grpSpPr>
            <a:xfrm>
              <a:off x="377906" y="1629240"/>
              <a:ext cx="9605395" cy="1799760"/>
              <a:chOff x="377906" y="1629240"/>
              <a:chExt cx="9605395" cy="1799760"/>
            </a:xfrm>
          </p:grpSpPr>
          <p:pic>
            <p:nvPicPr>
              <p:cNvPr id="57" name="Image 56">
                <a:extLst>
                  <a:ext uri="{FF2B5EF4-FFF2-40B4-BE49-F238E27FC236}">
                    <a16:creationId xmlns:a16="http://schemas.microsoft.com/office/drawing/2014/main" id="{7A874AF2-6E25-4177-943B-458859FB9C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09" r="1454"/>
              <a:stretch/>
            </p:blipFill>
            <p:spPr>
              <a:xfrm>
                <a:off x="377906" y="2057100"/>
                <a:ext cx="9605395" cy="1371900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CF43E87-477A-4F91-B70F-2B13CCDA3213}"/>
                  </a:ext>
                </a:extLst>
              </p:cNvPr>
              <p:cNvSpPr/>
              <p:nvPr/>
            </p:nvSpPr>
            <p:spPr>
              <a:xfrm>
                <a:off x="7823751" y="2045952"/>
                <a:ext cx="2159550" cy="1371900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D643910-A7C3-4CA4-BD7E-DF7A8FFF31E2}"/>
                  </a:ext>
                </a:extLst>
              </p:cNvPr>
              <p:cNvSpPr/>
              <p:nvPr/>
            </p:nvSpPr>
            <p:spPr>
              <a:xfrm>
                <a:off x="391507" y="2048525"/>
                <a:ext cx="7381910" cy="137190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7B1B115E-7053-4479-95AD-A47EFCD41C60}"/>
                  </a:ext>
                </a:extLst>
              </p:cNvPr>
              <p:cNvSpPr txBox="1"/>
              <p:nvPr/>
            </p:nvSpPr>
            <p:spPr>
              <a:xfrm>
                <a:off x="3437684" y="1629240"/>
                <a:ext cx="12895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2000" b="1" dirty="0">
                    <a:solidFill>
                      <a:srgbClr val="00B0F0"/>
                    </a:solidFill>
                    <a:latin typeface="docs-Roboto"/>
                  </a:rPr>
                  <a:t>Variables</a:t>
                </a:r>
                <a:endParaRPr lang="fr-FR" sz="2000" b="1" dirty="0">
                  <a:solidFill>
                    <a:srgbClr val="00B0F0"/>
                  </a:solidFill>
                  <a:latin typeface="docs-Roboto"/>
                </a:endParaRPr>
              </a:p>
            </p:txBody>
          </p: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8F34CC0E-F6D2-42A7-8CFC-CB5896C4D8B2}"/>
                  </a:ext>
                </a:extLst>
              </p:cNvPr>
              <p:cNvSpPr txBox="1"/>
              <p:nvPr/>
            </p:nvSpPr>
            <p:spPr>
              <a:xfrm>
                <a:off x="8269346" y="1629240"/>
                <a:ext cx="12895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2000" b="1" dirty="0" err="1">
                    <a:solidFill>
                      <a:srgbClr val="FFC000"/>
                    </a:solidFill>
                    <a:latin typeface="docs-Roboto"/>
                  </a:rPr>
                  <a:t>Cibles</a:t>
                </a:r>
                <a:endParaRPr lang="fr-FR" sz="2000" b="1" dirty="0">
                  <a:solidFill>
                    <a:srgbClr val="FFC000"/>
                  </a:solidFill>
                  <a:latin typeface="docs-Roboto"/>
                </a:endParaRP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933F5EB0-715F-4B0C-B8F0-2744CD8A2AF9}"/>
                </a:ext>
              </a:extLst>
            </p:cNvPr>
            <p:cNvGrpSpPr/>
            <p:nvPr/>
          </p:nvGrpSpPr>
          <p:grpSpPr>
            <a:xfrm>
              <a:off x="1125505" y="3694628"/>
              <a:ext cx="8131395" cy="1742759"/>
              <a:chOff x="1859503" y="4468400"/>
              <a:chExt cx="8131395" cy="1742759"/>
            </a:xfrm>
          </p:grpSpPr>
          <p:cxnSp>
            <p:nvCxnSpPr>
              <p:cNvPr id="77" name="Google Shape;87;p14">
                <a:extLst>
                  <a:ext uri="{FF2B5EF4-FFF2-40B4-BE49-F238E27FC236}">
                    <a16:creationId xmlns:a16="http://schemas.microsoft.com/office/drawing/2014/main" id="{7C8C77DA-8BB0-49C9-BF4D-03629BF51926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 flipV="1">
                <a:off x="4891991" y="5154134"/>
                <a:ext cx="61" cy="160716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88;p14">
                <a:extLst>
                  <a:ext uri="{FF2B5EF4-FFF2-40B4-BE49-F238E27FC236}">
                    <a16:creationId xmlns:a16="http://schemas.microsoft.com/office/drawing/2014/main" id="{BF9DDF90-5DC6-4266-8C20-60EA17D203D5}"/>
                  </a:ext>
                </a:extLst>
              </p:cNvPr>
              <p:cNvCxnSpPr>
                <a:cxnSpLocks/>
                <a:stCxn id="83" idx="0"/>
              </p:cNvCxnSpPr>
              <p:nvPr/>
            </p:nvCxnSpPr>
            <p:spPr>
              <a:xfrm flipV="1">
                <a:off x="9001987" y="5154133"/>
                <a:ext cx="73" cy="163926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" name="Google Shape;89;p14">
                <a:extLst>
                  <a:ext uri="{FF2B5EF4-FFF2-40B4-BE49-F238E27FC236}">
                    <a16:creationId xmlns:a16="http://schemas.microsoft.com/office/drawing/2014/main" id="{86967E4D-3221-4464-AB97-2566B3580FE1}"/>
                  </a:ext>
                </a:extLst>
              </p:cNvPr>
              <p:cNvSpPr txBox="1"/>
              <p:nvPr/>
            </p:nvSpPr>
            <p:spPr>
              <a:xfrm>
                <a:off x="3941291" y="5314850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Définition des </a:t>
                </a: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fonctions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et </a:t>
                </a: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identification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de chaque type de </a:t>
                </a: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colonnes</a:t>
                </a:r>
              </a:p>
            </p:txBody>
          </p:sp>
          <p:sp>
            <p:nvSpPr>
              <p:cNvPr id="80" name="Google Shape;90;p14">
                <a:extLst>
                  <a:ext uri="{FF2B5EF4-FFF2-40B4-BE49-F238E27FC236}">
                    <a16:creationId xmlns:a16="http://schemas.microsoft.com/office/drawing/2014/main" id="{3A738F8E-8ABB-401E-A598-01811680FEB7}"/>
                  </a:ext>
                </a:extLst>
              </p:cNvPr>
              <p:cNvSpPr/>
              <p:nvPr/>
            </p:nvSpPr>
            <p:spPr>
              <a:xfrm>
                <a:off x="8013257" y="4468400"/>
                <a:ext cx="1977641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5440" h="12289" extrusionOk="0">
                    <a:moveTo>
                      <a:pt x="0" y="1"/>
                    </a:moveTo>
                    <a:lnTo>
                      <a:pt x="0" y="12288"/>
                    </a:lnTo>
                    <a:lnTo>
                      <a:pt x="35439" y="12288"/>
                    </a:lnTo>
                    <a:lnTo>
                      <a:pt x="354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1;p14">
                <a:extLst>
                  <a:ext uri="{FF2B5EF4-FFF2-40B4-BE49-F238E27FC236}">
                    <a16:creationId xmlns:a16="http://schemas.microsoft.com/office/drawing/2014/main" id="{500EF177-4755-4DDA-BA5C-E8B0AA8333EC}"/>
                  </a:ext>
                </a:extLst>
              </p:cNvPr>
              <p:cNvSpPr/>
              <p:nvPr/>
            </p:nvSpPr>
            <p:spPr>
              <a:xfrm>
                <a:off x="5962045" y="4468400"/>
                <a:ext cx="2213127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9660" h="12289" extrusionOk="0">
                    <a:moveTo>
                      <a:pt x="1" y="1"/>
                    </a:moveTo>
                    <a:lnTo>
                      <a:pt x="1" y="12288"/>
                    </a:lnTo>
                    <a:lnTo>
                      <a:pt x="35440" y="12288"/>
                    </a:lnTo>
                    <a:lnTo>
                      <a:pt x="35440" y="10364"/>
                    </a:lnTo>
                    <a:lnTo>
                      <a:pt x="39659" y="6144"/>
                    </a:lnTo>
                    <a:lnTo>
                      <a:pt x="35440" y="1928"/>
                    </a:lnTo>
                    <a:lnTo>
                      <a:pt x="3544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92;p14">
                <a:extLst>
                  <a:ext uri="{FF2B5EF4-FFF2-40B4-BE49-F238E27FC236}">
                    <a16:creationId xmlns:a16="http://schemas.microsoft.com/office/drawing/2014/main" id="{96C20BCB-0B15-4213-B80C-60F21FC245E7}"/>
                  </a:ext>
                </a:extLst>
              </p:cNvPr>
              <p:cNvSpPr/>
              <p:nvPr/>
            </p:nvSpPr>
            <p:spPr>
              <a:xfrm>
                <a:off x="3910777" y="4468400"/>
                <a:ext cx="2213127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9660" h="12289" extrusionOk="0">
                    <a:moveTo>
                      <a:pt x="1" y="1"/>
                    </a:moveTo>
                    <a:lnTo>
                      <a:pt x="1" y="12288"/>
                    </a:lnTo>
                    <a:lnTo>
                      <a:pt x="35440" y="12288"/>
                    </a:lnTo>
                    <a:lnTo>
                      <a:pt x="35440" y="10364"/>
                    </a:lnTo>
                    <a:lnTo>
                      <a:pt x="39659" y="6144"/>
                    </a:lnTo>
                    <a:lnTo>
                      <a:pt x="35440" y="1928"/>
                    </a:lnTo>
                    <a:lnTo>
                      <a:pt x="3544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3;p14">
                <a:extLst>
                  <a:ext uri="{FF2B5EF4-FFF2-40B4-BE49-F238E27FC236}">
                    <a16:creationId xmlns:a16="http://schemas.microsoft.com/office/drawing/2014/main" id="{81358070-E148-4CCB-A75B-FD4CF33C933C}"/>
                  </a:ext>
                </a:extLst>
              </p:cNvPr>
              <p:cNvSpPr txBox="1"/>
              <p:nvPr/>
            </p:nvSpPr>
            <p:spPr>
              <a:xfrm>
                <a:off x="8051287" y="5318059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52525"/>
                  </a:buClr>
                  <a:buSzPts val="1100"/>
                  <a:buFont typeface="Arial"/>
                  <a:buNone/>
                </a:pP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sym typeface="Roboto"/>
                  </a:rPr>
                  <a:t>Appelé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lors de l’initialisation de la régression</a:t>
                </a:r>
              </a:p>
            </p:txBody>
          </p:sp>
          <p:cxnSp>
            <p:nvCxnSpPr>
              <p:cNvPr id="86" name="Google Shape;96;p14">
                <a:extLst>
                  <a:ext uri="{FF2B5EF4-FFF2-40B4-BE49-F238E27FC236}">
                    <a16:creationId xmlns:a16="http://schemas.microsoft.com/office/drawing/2014/main" id="{3745C9AC-F222-4DDD-A971-7CEDE50FF7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43413" y="5123248"/>
                <a:ext cx="4162" cy="191602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7" name="Google Shape;97;p14">
                <a:extLst>
                  <a:ext uri="{FF2B5EF4-FFF2-40B4-BE49-F238E27FC236}">
                    <a16:creationId xmlns:a16="http://schemas.microsoft.com/office/drawing/2014/main" id="{D5CE12BB-A703-494D-A07A-911AAF6580AC}"/>
                  </a:ext>
                </a:extLst>
              </p:cNvPr>
              <p:cNvSpPr txBox="1"/>
              <p:nvPr/>
            </p:nvSpPr>
            <p:spPr>
              <a:xfrm>
                <a:off x="5992713" y="5314850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FunctionTransformer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, 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Encoders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, 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KNNImputer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, 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StandardScaler</a:t>
                </a:r>
                <a:endPara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" name="Google Shape;101;p14">
                <a:extLst>
                  <a:ext uri="{FF2B5EF4-FFF2-40B4-BE49-F238E27FC236}">
                    <a16:creationId xmlns:a16="http://schemas.microsoft.com/office/drawing/2014/main" id="{DD25E4C0-CB1A-44C5-8CBD-B165EE955A46}"/>
                  </a:ext>
                </a:extLst>
              </p:cNvPr>
              <p:cNvSpPr txBox="1"/>
              <p:nvPr/>
            </p:nvSpPr>
            <p:spPr>
              <a:xfrm>
                <a:off x="4284678" y="4651240"/>
                <a:ext cx="1303111" cy="3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Définitions</a:t>
                </a:r>
                <a:endParaRPr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sp>
            <p:nvSpPr>
              <p:cNvPr id="92" name="Google Shape;102;p14">
                <a:extLst>
                  <a:ext uri="{FF2B5EF4-FFF2-40B4-BE49-F238E27FC236}">
                    <a16:creationId xmlns:a16="http://schemas.microsoft.com/office/drawing/2014/main" id="{14305D16-A55A-4CC4-B51E-E83C03C0F811}"/>
                  </a:ext>
                </a:extLst>
              </p:cNvPr>
              <p:cNvSpPr txBox="1"/>
              <p:nvPr/>
            </p:nvSpPr>
            <p:spPr>
              <a:xfrm>
                <a:off x="6336101" y="4651240"/>
                <a:ext cx="1214700" cy="3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pipeline</a:t>
                </a:r>
                <a:endParaRPr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sp>
            <p:nvSpPr>
              <p:cNvPr id="93" name="Google Shape;103;p14">
                <a:extLst>
                  <a:ext uri="{FF2B5EF4-FFF2-40B4-BE49-F238E27FC236}">
                    <a16:creationId xmlns:a16="http://schemas.microsoft.com/office/drawing/2014/main" id="{EB3CDF15-0A45-4796-84E6-BA78C154B047}"/>
                  </a:ext>
                </a:extLst>
              </p:cNvPr>
              <p:cNvSpPr txBox="1"/>
              <p:nvPr/>
            </p:nvSpPr>
            <p:spPr>
              <a:xfrm>
                <a:off x="8175173" y="4475304"/>
                <a:ext cx="1815652" cy="647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c</a:t>
                </a:r>
                <a:r>
                  <a:rPr lang="en" sz="1400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olumn_transformer</a:t>
                </a:r>
                <a:endParaRPr sz="14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sp>
            <p:nvSpPr>
              <p:cNvPr id="95" name="Google Shape;105;p14">
                <a:extLst>
                  <a:ext uri="{FF2B5EF4-FFF2-40B4-BE49-F238E27FC236}">
                    <a16:creationId xmlns:a16="http://schemas.microsoft.com/office/drawing/2014/main" id="{940CEEE2-151B-4F4D-9114-9AB2BB5C6705}"/>
                  </a:ext>
                </a:extLst>
              </p:cNvPr>
              <p:cNvSpPr/>
              <p:nvPr/>
            </p:nvSpPr>
            <p:spPr>
              <a:xfrm>
                <a:off x="1859503" y="4475304"/>
                <a:ext cx="2213127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9660" h="12289" extrusionOk="0">
                    <a:moveTo>
                      <a:pt x="1" y="1"/>
                    </a:moveTo>
                    <a:lnTo>
                      <a:pt x="1" y="12288"/>
                    </a:lnTo>
                    <a:lnTo>
                      <a:pt x="35440" y="12288"/>
                    </a:lnTo>
                    <a:lnTo>
                      <a:pt x="35440" y="10364"/>
                    </a:lnTo>
                    <a:lnTo>
                      <a:pt x="39659" y="6144"/>
                    </a:lnTo>
                    <a:lnTo>
                      <a:pt x="35440" y="1928"/>
                    </a:lnTo>
                    <a:lnTo>
                      <a:pt x="3544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06;p14">
                <a:extLst>
                  <a:ext uri="{FF2B5EF4-FFF2-40B4-BE49-F238E27FC236}">
                    <a16:creationId xmlns:a16="http://schemas.microsoft.com/office/drawing/2014/main" id="{045D552D-2EA3-4CF3-B711-A7C8ED9ACB04}"/>
                  </a:ext>
                </a:extLst>
              </p:cNvPr>
              <p:cNvSpPr txBox="1"/>
              <p:nvPr/>
            </p:nvSpPr>
            <p:spPr>
              <a:xfrm>
                <a:off x="2021362" y="4651240"/>
                <a:ext cx="1677075" cy="3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Train/Test split</a:t>
                </a:r>
                <a:endParaRPr sz="16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cxnSp>
            <p:nvCxnSpPr>
              <p:cNvPr id="62" name="Google Shape;94;p14">
                <a:extLst>
                  <a:ext uri="{FF2B5EF4-FFF2-40B4-BE49-F238E27FC236}">
                    <a16:creationId xmlns:a16="http://schemas.microsoft.com/office/drawing/2014/main" id="{F0EE8067-722E-42CF-99DA-E1BD97CB1B13}"/>
                  </a:ext>
                </a:extLst>
              </p:cNvPr>
              <p:cNvCxnSpPr>
                <a:cxnSpLocks/>
                <a:stCxn id="63" idx="0"/>
              </p:cNvCxnSpPr>
              <p:nvPr/>
            </p:nvCxnSpPr>
            <p:spPr>
              <a:xfrm flipV="1">
                <a:off x="2850239" y="5127200"/>
                <a:ext cx="0" cy="18765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" name="Google Shape;95;p14">
                <a:extLst>
                  <a:ext uri="{FF2B5EF4-FFF2-40B4-BE49-F238E27FC236}">
                    <a16:creationId xmlns:a16="http://schemas.microsoft.com/office/drawing/2014/main" id="{9BDECD0D-7A5E-48BF-AA95-7C0756A1AD3E}"/>
                  </a:ext>
                </a:extLst>
              </p:cNvPr>
              <p:cNvSpPr txBox="1"/>
              <p:nvPr/>
            </p:nvSpPr>
            <p:spPr>
              <a:xfrm>
                <a:off x="1899539" y="5314850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t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est_size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= 0.33</a:t>
                </a:r>
                <a:b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</a:b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random_state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= 42</a:t>
                </a:r>
                <a:endParaRPr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89" name="ZoneTexte 88">
            <a:extLst>
              <a:ext uri="{FF2B5EF4-FFF2-40B4-BE49-F238E27FC236}">
                <a16:creationId xmlns:a16="http://schemas.microsoft.com/office/drawing/2014/main" id="{80F32213-D98A-4A50-A679-7D32A9897514}"/>
              </a:ext>
            </a:extLst>
          </p:cNvPr>
          <p:cNvSpPr txBox="1"/>
          <p:nvPr/>
        </p:nvSpPr>
        <p:spPr>
          <a:xfrm>
            <a:off x="1430226" y="5654543"/>
            <a:ext cx="1901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X_train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(1081, 11) / </a:t>
            </a:r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y_train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(1081,)</a:t>
            </a:r>
          </a:p>
          <a:p>
            <a:pPr algn="ctr"/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X_test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(533, 11) / </a:t>
            </a:r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y_test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(533,)</a:t>
            </a:r>
          </a:p>
        </p:txBody>
      </p:sp>
    </p:spTree>
    <p:extLst>
      <p:ext uri="{BB962C8B-B14F-4D97-AF65-F5344CB8AC3E}">
        <p14:creationId xmlns:p14="http://schemas.microsoft.com/office/powerpoint/2010/main" val="22780722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F0D32D5-AD98-4B0D-AD07-A0BFBF313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74976"/>
            <a:ext cx="1814400" cy="15516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modèles par défaut pour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l'énergie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679A95-4F0A-4EAD-AC3A-B346626293FC}"/>
              </a:ext>
            </a:extLst>
          </p:cNvPr>
          <p:cNvSpPr/>
          <p:nvPr/>
        </p:nvSpPr>
        <p:spPr>
          <a:xfrm>
            <a:off x="-18013" y="1348402"/>
            <a:ext cx="6114013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09F3A2-2051-4DE8-836C-F83CA56DEAE4}"/>
              </a:ext>
            </a:extLst>
          </p:cNvPr>
          <p:cNvSpPr txBox="1"/>
          <p:nvPr/>
        </p:nvSpPr>
        <p:spPr>
          <a:xfrm>
            <a:off x="2" y="1387280"/>
            <a:ext cx="5988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Un problème d’a</a:t>
            </a:r>
            <a:r>
              <a:rPr lang="fr-FR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pprentissage supervisé de régression linéaire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AFA50D41-9651-458A-9BDB-4A4D74FFDB49}"/>
              </a:ext>
            </a:extLst>
          </p:cNvPr>
          <p:cNvGrpSpPr/>
          <p:nvPr/>
        </p:nvGrpSpPr>
        <p:grpSpPr>
          <a:xfrm>
            <a:off x="1362546" y="2083121"/>
            <a:ext cx="6166061" cy="3998239"/>
            <a:chOff x="2835325" y="1429880"/>
            <a:chExt cx="6166061" cy="3998239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D8520213-EB11-42BF-A745-655EA0127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325" y="2437322"/>
              <a:ext cx="1983357" cy="1983357"/>
            </a:xfrm>
            <a:prstGeom prst="rect">
              <a:avLst/>
            </a:prstGeom>
          </p:spPr>
        </p:pic>
        <p:sp>
          <p:nvSpPr>
            <p:cNvPr id="317" name="Google Shape;1044;p27">
              <a:extLst>
                <a:ext uri="{FF2B5EF4-FFF2-40B4-BE49-F238E27FC236}">
                  <a16:creationId xmlns:a16="http://schemas.microsoft.com/office/drawing/2014/main" id="{BD3E0A56-B04A-4D95-AC52-8019757EF817}"/>
                </a:ext>
              </a:extLst>
            </p:cNvPr>
            <p:cNvSpPr/>
            <p:nvPr/>
          </p:nvSpPr>
          <p:spPr>
            <a:xfrm>
              <a:off x="3791187" y="4497531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036;p27">
              <a:extLst>
                <a:ext uri="{FF2B5EF4-FFF2-40B4-BE49-F238E27FC236}">
                  <a16:creationId xmlns:a16="http://schemas.microsoft.com/office/drawing/2014/main" id="{CAF215E0-CD61-41C9-8D79-3E18D0CFA233}"/>
                </a:ext>
              </a:extLst>
            </p:cNvPr>
            <p:cNvSpPr/>
            <p:nvPr/>
          </p:nvSpPr>
          <p:spPr>
            <a:xfrm>
              <a:off x="3791187" y="3729506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028;p27">
              <a:extLst>
                <a:ext uri="{FF2B5EF4-FFF2-40B4-BE49-F238E27FC236}">
                  <a16:creationId xmlns:a16="http://schemas.microsoft.com/office/drawing/2014/main" id="{66DD6188-5EFC-4060-B56B-C5F1CB53ED0D}"/>
                </a:ext>
              </a:extLst>
            </p:cNvPr>
            <p:cNvSpPr/>
            <p:nvPr/>
          </p:nvSpPr>
          <p:spPr>
            <a:xfrm>
              <a:off x="3791187" y="2961469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020;p27">
              <a:extLst>
                <a:ext uri="{FF2B5EF4-FFF2-40B4-BE49-F238E27FC236}">
                  <a16:creationId xmlns:a16="http://schemas.microsoft.com/office/drawing/2014/main" id="{90386F62-729C-48ED-B4BE-D136FA9A0414}"/>
                </a:ext>
              </a:extLst>
            </p:cNvPr>
            <p:cNvSpPr/>
            <p:nvPr/>
          </p:nvSpPr>
          <p:spPr>
            <a:xfrm>
              <a:off x="3791187" y="2193444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FE22A5F6-4324-4C48-B31C-A6BD4954DD48}"/>
                </a:ext>
              </a:extLst>
            </p:cNvPr>
            <p:cNvGrpSpPr/>
            <p:nvPr/>
          </p:nvGrpSpPr>
          <p:grpSpPr>
            <a:xfrm>
              <a:off x="5757404" y="1429880"/>
              <a:ext cx="3243982" cy="3998239"/>
              <a:chOff x="5278704" y="1283991"/>
              <a:chExt cx="3243982" cy="3998239"/>
            </a:xfrm>
          </p:grpSpPr>
          <p:sp>
            <p:nvSpPr>
              <p:cNvPr id="37" name="Google Shape;1268;p31">
                <a:extLst>
                  <a:ext uri="{FF2B5EF4-FFF2-40B4-BE49-F238E27FC236}">
                    <a16:creationId xmlns:a16="http://schemas.microsoft.com/office/drawing/2014/main" id="{F9309BA5-BEF4-403E-A863-6E5E3FFA2734}"/>
                  </a:ext>
                </a:extLst>
              </p:cNvPr>
              <p:cNvSpPr/>
              <p:nvPr/>
            </p:nvSpPr>
            <p:spPr>
              <a:xfrm>
                <a:off x="5278704" y="1283991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LinearRegression()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" name="Google Shape;1276;p31">
                <a:extLst>
                  <a:ext uri="{FF2B5EF4-FFF2-40B4-BE49-F238E27FC236}">
                    <a16:creationId xmlns:a16="http://schemas.microsoft.com/office/drawing/2014/main" id="{CFEB5C92-BE78-4FD9-82D7-FE751D057A82}"/>
                  </a:ext>
                </a:extLst>
              </p:cNvPr>
              <p:cNvSpPr/>
              <p:nvPr/>
            </p:nvSpPr>
            <p:spPr>
              <a:xfrm>
                <a:off x="5713738" y="1954780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dirty="0" err="1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KNeighborsRegressor</a:t>
                </a:r>
                <a:r>
                  <a:rPr lang="fr-FR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()</a:t>
                </a:r>
              </a:p>
            </p:txBody>
          </p:sp>
          <p:sp>
            <p:nvSpPr>
              <p:cNvPr id="23" name="Google Shape;1284;p31">
                <a:extLst>
                  <a:ext uri="{FF2B5EF4-FFF2-40B4-BE49-F238E27FC236}">
                    <a16:creationId xmlns:a16="http://schemas.microsoft.com/office/drawing/2014/main" id="{C4B6396C-7423-4AA8-98D1-401692C74960}"/>
                  </a:ext>
                </a:extLst>
              </p:cNvPr>
              <p:cNvSpPr/>
              <p:nvPr/>
            </p:nvSpPr>
            <p:spPr>
              <a:xfrm>
                <a:off x="5713738" y="4062576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dirty="0" err="1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RandomForestRegressor</a:t>
                </a:r>
                <a:r>
                  <a:rPr lang="fr-FR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" name="Google Shape;1292;p31">
                <a:extLst>
                  <a:ext uri="{FF2B5EF4-FFF2-40B4-BE49-F238E27FC236}">
                    <a16:creationId xmlns:a16="http://schemas.microsoft.com/office/drawing/2014/main" id="{9B5B2AD8-E8EA-4FA0-93ED-E7BC671BA460}"/>
                  </a:ext>
                </a:extLst>
              </p:cNvPr>
              <p:cNvSpPr/>
              <p:nvPr/>
            </p:nvSpPr>
            <p:spPr>
              <a:xfrm>
                <a:off x="5930686" y="2643300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Lasso()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" name="Google Shape;1300;p31">
                <a:extLst>
                  <a:ext uri="{FF2B5EF4-FFF2-40B4-BE49-F238E27FC236}">
                    <a16:creationId xmlns:a16="http://schemas.microsoft.com/office/drawing/2014/main" id="{F981B152-4256-4C1A-93D5-CC9B20AC44E6}"/>
                  </a:ext>
                </a:extLst>
              </p:cNvPr>
              <p:cNvSpPr/>
              <p:nvPr/>
            </p:nvSpPr>
            <p:spPr>
              <a:xfrm>
                <a:off x="5278704" y="4814230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rgbClr val="CC00CC"/>
              </a:solidFill>
              <a:ln>
                <a:solidFill>
                  <a:srgbClr val="CC00CC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dirty="0" err="1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GradientBoostingRegressor</a:t>
                </a:r>
                <a:r>
                  <a:rPr lang="fr-FR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" name="Google Shape;1292;p31">
                <a:extLst>
                  <a:ext uri="{FF2B5EF4-FFF2-40B4-BE49-F238E27FC236}">
                    <a16:creationId xmlns:a16="http://schemas.microsoft.com/office/drawing/2014/main" id="{25BC89AF-ED08-4984-BEDA-3FA90EFE0241}"/>
                  </a:ext>
                </a:extLst>
              </p:cNvPr>
              <p:cNvSpPr/>
              <p:nvPr/>
            </p:nvSpPr>
            <p:spPr>
              <a:xfrm>
                <a:off x="5877938" y="3344722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rgbClr val="70AD47"/>
              </a:solidFill>
              <a:ln>
                <a:solidFill>
                  <a:srgbClr val="70AD47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SVR()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47" name="Google Shape;1027;p27">
              <a:extLst>
                <a:ext uri="{FF2B5EF4-FFF2-40B4-BE49-F238E27FC236}">
                  <a16:creationId xmlns:a16="http://schemas.microsoft.com/office/drawing/2014/main" id="{B02995DB-7F92-47C4-BCEF-CD127F5A3AB9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4818682" y="1663880"/>
              <a:ext cx="938722" cy="773442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1027;p27">
              <a:extLst>
                <a:ext uri="{FF2B5EF4-FFF2-40B4-BE49-F238E27FC236}">
                  <a16:creationId xmlns:a16="http://schemas.microsoft.com/office/drawing/2014/main" id="{5AC5997D-AC70-4552-88E1-7B48DEB8002D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4883719" y="2334669"/>
              <a:ext cx="1308719" cy="431475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1027;p27">
              <a:extLst>
                <a:ext uri="{FF2B5EF4-FFF2-40B4-BE49-F238E27FC236}">
                  <a16:creationId xmlns:a16="http://schemas.microsoft.com/office/drawing/2014/main" id="{9E03F760-7EFE-4FF4-8149-0B3BFC703634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4971082" y="3023189"/>
              <a:ext cx="1438304" cy="7856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1027;p27">
              <a:extLst>
                <a:ext uri="{FF2B5EF4-FFF2-40B4-BE49-F238E27FC236}">
                  <a16:creationId xmlns:a16="http://schemas.microsoft.com/office/drawing/2014/main" id="{1067D374-3383-4570-9452-E1E1E114F8BF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4971082" y="3490611"/>
              <a:ext cx="1385556" cy="23400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1027;p27">
              <a:extLst>
                <a:ext uri="{FF2B5EF4-FFF2-40B4-BE49-F238E27FC236}">
                  <a16:creationId xmlns:a16="http://schemas.microsoft.com/office/drawing/2014/main" id="{237D26E0-9781-4FBB-A255-0FEFA4CD50A1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971082" y="3872720"/>
              <a:ext cx="1221356" cy="569745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1027;p27">
              <a:extLst>
                <a:ext uri="{FF2B5EF4-FFF2-40B4-BE49-F238E27FC236}">
                  <a16:creationId xmlns:a16="http://schemas.microsoft.com/office/drawing/2014/main" id="{F5D0899A-0D95-4FCF-95C3-68EF6BD309BB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4883719" y="4208465"/>
              <a:ext cx="873685" cy="985654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3" name="Image 72">
            <a:extLst>
              <a:ext uri="{FF2B5EF4-FFF2-40B4-BE49-F238E27FC236}">
                <a16:creationId xmlns:a16="http://schemas.microsoft.com/office/drawing/2014/main" id="{F75A07C1-65F6-422E-8BAC-F73B9F36619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367" y="4130165"/>
            <a:ext cx="457727" cy="427272"/>
          </a:xfrm>
          <a:prstGeom prst="rect">
            <a:avLst/>
          </a:prstGeom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27AFC161-61FC-4958-A9E7-6A3878C97671}"/>
              </a:ext>
            </a:extLst>
          </p:cNvPr>
          <p:cNvSpPr txBox="1"/>
          <p:nvPr/>
        </p:nvSpPr>
        <p:spPr>
          <a:xfrm>
            <a:off x="8767145" y="4143588"/>
            <a:ext cx="283483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Métriques sélectionnées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R2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MAE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RMSE</a:t>
            </a:r>
            <a:endParaRPr lang="fr-FR" sz="2000" i="1" dirty="0">
              <a:solidFill>
                <a:schemeClr val="tx1">
                  <a:lumMod val="50000"/>
                  <a:lumOff val="50000"/>
                </a:schemeClr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000000"/>
                </a:solidFill>
                <a:latin typeface="Google Sans"/>
              </a:rPr>
              <a:t>Durée</a:t>
            </a:r>
          </a:p>
        </p:txBody>
      </p:sp>
    </p:spTree>
    <p:extLst>
      <p:ext uri="{BB962C8B-B14F-4D97-AF65-F5344CB8AC3E}">
        <p14:creationId xmlns:p14="http://schemas.microsoft.com/office/powerpoint/2010/main" val="31322816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D259163-26D8-4F77-B158-267CCD135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02" y="2606543"/>
            <a:ext cx="8004094" cy="320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F0D32D5-AD98-4B0D-AD07-A0BFBF313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74976"/>
            <a:ext cx="1814400" cy="15516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736538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En mode par défaut,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a le meilleur résultat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679A95-4F0A-4EAD-AC3A-B346626293FC}"/>
              </a:ext>
            </a:extLst>
          </p:cNvPr>
          <p:cNvSpPr/>
          <p:nvPr/>
        </p:nvSpPr>
        <p:spPr>
          <a:xfrm>
            <a:off x="0" y="1835597"/>
            <a:ext cx="5092117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09F3A2-2051-4DE8-836C-F83CA56DEAE4}"/>
              </a:ext>
            </a:extLst>
          </p:cNvPr>
          <p:cNvSpPr txBox="1"/>
          <p:nvPr/>
        </p:nvSpPr>
        <p:spPr>
          <a:xfrm>
            <a:off x="18014" y="1871670"/>
            <a:ext cx="5006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– R2 pour afficher les résultats dans le même sens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9CB0F9-6A2D-49F0-93DD-34A0AC6FC50F}"/>
              </a:ext>
            </a:extLst>
          </p:cNvPr>
          <p:cNvSpPr/>
          <p:nvPr/>
        </p:nvSpPr>
        <p:spPr>
          <a:xfrm>
            <a:off x="7121106" y="3545572"/>
            <a:ext cx="1014434" cy="2110001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149047-D6F6-415E-84BD-B36B9BC0E816}"/>
              </a:ext>
            </a:extLst>
          </p:cNvPr>
          <p:cNvSpPr/>
          <p:nvPr/>
        </p:nvSpPr>
        <p:spPr>
          <a:xfrm>
            <a:off x="9911098" y="2855741"/>
            <a:ext cx="1290302" cy="2704493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12B1A3C4-4170-4B5E-8006-6BAC6DE68D2E}"/>
              </a:ext>
            </a:extLst>
          </p:cNvPr>
          <p:cNvCxnSpPr>
            <a:cxnSpLocks/>
          </p:cNvCxnSpPr>
          <p:nvPr/>
        </p:nvCxnSpPr>
        <p:spPr>
          <a:xfrm flipH="1">
            <a:off x="8135540" y="5560234"/>
            <a:ext cx="1775558" cy="95339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AD275AA-AD3F-4985-A59E-FB9886ACCFDD}"/>
              </a:ext>
            </a:extLst>
          </p:cNvPr>
          <p:cNvCxnSpPr>
            <a:cxnSpLocks/>
          </p:cNvCxnSpPr>
          <p:nvPr/>
        </p:nvCxnSpPr>
        <p:spPr>
          <a:xfrm flipH="1">
            <a:off x="8135540" y="2855741"/>
            <a:ext cx="1775558" cy="689831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003ACF36-B6C2-4421-8D7B-5BBEEF65B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0" t="28024" r="10037" b="5858"/>
          <a:stretch/>
        </p:blipFill>
        <p:spPr>
          <a:xfrm>
            <a:off x="9977714" y="2897807"/>
            <a:ext cx="1169856" cy="2612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640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1179456-2BD4-47E7-97C6-F3DD2B656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2"/>
          <a:stretch/>
        </p:blipFill>
        <p:spPr>
          <a:xfrm>
            <a:off x="2784246" y="1877776"/>
            <a:ext cx="6665194" cy="391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71A66121-2AEB-457F-9B2B-AEA1ACB81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264" y="74976"/>
            <a:ext cx="1860141" cy="1555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méthodes ensemblistes ont les meilleurs résultats lors de la validation croisée et K-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Fold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810F406-8C19-4C6E-9455-C5D231FD7F9B}"/>
              </a:ext>
            </a:extLst>
          </p:cNvPr>
          <p:cNvCxnSpPr>
            <a:cxnSpLocks/>
          </p:cNvCxnSpPr>
          <p:nvPr/>
        </p:nvCxnSpPr>
        <p:spPr>
          <a:xfrm>
            <a:off x="1157681" y="2726422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03A6D78-E61F-408C-909A-646F3A9CA94C}"/>
              </a:ext>
            </a:extLst>
          </p:cNvPr>
          <p:cNvCxnSpPr>
            <a:cxnSpLocks/>
          </p:cNvCxnSpPr>
          <p:nvPr/>
        </p:nvCxnSpPr>
        <p:spPr>
          <a:xfrm>
            <a:off x="1157681" y="2996268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BC6BD76-6BBB-4DEE-9BE8-C44EF8903B25}"/>
              </a:ext>
            </a:extLst>
          </p:cNvPr>
          <p:cNvCxnSpPr>
            <a:cxnSpLocks/>
          </p:cNvCxnSpPr>
          <p:nvPr/>
        </p:nvCxnSpPr>
        <p:spPr>
          <a:xfrm flipH="1">
            <a:off x="9382207" y="3231159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A460100-E5EC-4EE8-A645-E7A9D035A755}"/>
              </a:ext>
            </a:extLst>
          </p:cNvPr>
          <p:cNvCxnSpPr>
            <a:cxnSpLocks/>
          </p:cNvCxnSpPr>
          <p:nvPr/>
        </p:nvCxnSpPr>
        <p:spPr>
          <a:xfrm flipH="1">
            <a:off x="9382207" y="3433893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0787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878BF4-871C-40EC-89A6-27C9C1D56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502286"/>
            <a:ext cx="8004094" cy="320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71A66121-2AEB-457F-9B2B-AEA1ACB81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264" y="74976"/>
            <a:ext cx="1860141" cy="1555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continue à avoir le meilleur résultat avec la validation croisée et K-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Fold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3DAB75-8EA4-4BDB-8267-F238113FA3C0}"/>
              </a:ext>
            </a:extLst>
          </p:cNvPr>
          <p:cNvSpPr/>
          <p:nvPr/>
        </p:nvSpPr>
        <p:spPr>
          <a:xfrm>
            <a:off x="6585358" y="3427209"/>
            <a:ext cx="1038453" cy="2140885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4AB260-C55E-4484-834B-14554932A9BC}"/>
              </a:ext>
            </a:extLst>
          </p:cNvPr>
          <p:cNvSpPr/>
          <p:nvPr/>
        </p:nvSpPr>
        <p:spPr>
          <a:xfrm>
            <a:off x="8813525" y="2328831"/>
            <a:ext cx="1318100" cy="2693379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FE98793A-FB77-4582-9074-6F0F26D78684}"/>
              </a:ext>
            </a:extLst>
          </p:cNvPr>
          <p:cNvCxnSpPr>
            <a:cxnSpLocks/>
          </p:cNvCxnSpPr>
          <p:nvPr/>
        </p:nvCxnSpPr>
        <p:spPr>
          <a:xfrm flipH="1">
            <a:off x="7601581" y="5020720"/>
            <a:ext cx="1211746" cy="547374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5F59053B-7336-447A-A4F6-3ED104401CA9}"/>
              </a:ext>
            </a:extLst>
          </p:cNvPr>
          <p:cNvCxnSpPr>
            <a:cxnSpLocks/>
          </p:cNvCxnSpPr>
          <p:nvPr/>
        </p:nvCxnSpPr>
        <p:spPr>
          <a:xfrm flipH="1">
            <a:off x="7601579" y="2328831"/>
            <a:ext cx="1211746" cy="1098378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21380445-A41B-4FF6-9179-032B3C8D68B6}"/>
              </a:ext>
            </a:extLst>
          </p:cNvPr>
          <p:cNvSpPr txBox="1"/>
          <p:nvPr/>
        </p:nvSpPr>
        <p:spPr>
          <a:xfrm>
            <a:off x="10496646" y="5053146"/>
            <a:ext cx="1335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Par défaut</a:t>
            </a:r>
            <a:endParaRPr lang="fr-FR" sz="14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Google San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2C56C5-9FC2-4192-83E1-121467ABCAA5}"/>
              </a:ext>
            </a:extLst>
          </p:cNvPr>
          <p:cNvSpPr/>
          <p:nvPr/>
        </p:nvSpPr>
        <p:spPr>
          <a:xfrm>
            <a:off x="0" y="1835597"/>
            <a:ext cx="5092117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88AD6CA-1AA0-4D36-9BA0-716D33DEFF2B}"/>
              </a:ext>
            </a:extLst>
          </p:cNvPr>
          <p:cNvSpPr txBox="1"/>
          <p:nvPr/>
        </p:nvSpPr>
        <p:spPr>
          <a:xfrm>
            <a:off x="18014" y="1871670"/>
            <a:ext cx="5006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– R2 pour afficher les résultats dans le même sens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F66185-D8D4-41AB-A1B4-173C5E142426}"/>
              </a:ext>
            </a:extLst>
          </p:cNvPr>
          <p:cNvSpPr/>
          <p:nvPr/>
        </p:nvSpPr>
        <p:spPr>
          <a:xfrm>
            <a:off x="10498839" y="2337162"/>
            <a:ext cx="1290302" cy="27044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D68C2BE-E53F-4B60-9D89-45112C40C3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0" t="28024" r="10037" b="5858"/>
          <a:stretch/>
        </p:blipFill>
        <p:spPr>
          <a:xfrm>
            <a:off x="10565455" y="2379228"/>
            <a:ext cx="1169856" cy="261240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0CDD1A4-CA21-45AE-86DF-57EE5C94C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8" t="29515" r="9677" b="4759"/>
          <a:stretch/>
        </p:blipFill>
        <p:spPr>
          <a:xfrm>
            <a:off x="8846385" y="2368179"/>
            <a:ext cx="1268462" cy="26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874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Voyons plus en détails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8520213-EB11-42BF-A745-655EA0127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46" y="2437322"/>
            <a:ext cx="1983357" cy="1983357"/>
          </a:xfrm>
          <a:prstGeom prst="rect">
            <a:avLst/>
          </a:prstGeom>
        </p:spPr>
      </p:pic>
      <p:sp>
        <p:nvSpPr>
          <p:cNvPr id="317" name="Google Shape;1044;p27">
            <a:extLst>
              <a:ext uri="{FF2B5EF4-FFF2-40B4-BE49-F238E27FC236}">
                <a16:creationId xmlns:a16="http://schemas.microsoft.com/office/drawing/2014/main" id="{BD3E0A56-B04A-4D95-AC52-8019757EF817}"/>
              </a:ext>
            </a:extLst>
          </p:cNvPr>
          <p:cNvSpPr/>
          <p:nvPr/>
        </p:nvSpPr>
        <p:spPr>
          <a:xfrm>
            <a:off x="2318408" y="4497531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1036;p27">
            <a:extLst>
              <a:ext uri="{FF2B5EF4-FFF2-40B4-BE49-F238E27FC236}">
                <a16:creationId xmlns:a16="http://schemas.microsoft.com/office/drawing/2014/main" id="{CAF215E0-CD61-41C9-8D79-3E18D0CFA233}"/>
              </a:ext>
            </a:extLst>
          </p:cNvPr>
          <p:cNvSpPr/>
          <p:nvPr/>
        </p:nvSpPr>
        <p:spPr>
          <a:xfrm>
            <a:off x="2318408" y="3729506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1028;p27">
            <a:extLst>
              <a:ext uri="{FF2B5EF4-FFF2-40B4-BE49-F238E27FC236}">
                <a16:creationId xmlns:a16="http://schemas.microsoft.com/office/drawing/2014/main" id="{66DD6188-5EFC-4060-B56B-C5F1CB53ED0D}"/>
              </a:ext>
            </a:extLst>
          </p:cNvPr>
          <p:cNvSpPr/>
          <p:nvPr/>
        </p:nvSpPr>
        <p:spPr>
          <a:xfrm>
            <a:off x="2318408" y="2961469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1020;p27">
            <a:extLst>
              <a:ext uri="{FF2B5EF4-FFF2-40B4-BE49-F238E27FC236}">
                <a16:creationId xmlns:a16="http://schemas.microsoft.com/office/drawing/2014/main" id="{90386F62-729C-48ED-B4BE-D136FA9A0414}"/>
              </a:ext>
            </a:extLst>
          </p:cNvPr>
          <p:cNvSpPr/>
          <p:nvPr/>
        </p:nvSpPr>
        <p:spPr>
          <a:xfrm>
            <a:off x="2318408" y="2193444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76;p31">
            <a:extLst>
              <a:ext uri="{FF2B5EF4-FFF2-40B4-BE49-F238E27FC236}">
                <a16:creationId xmlns:a16="http://schemas.microsoft.com/office/drawing/2014/main" id="{CFEB5C92-BE78-4FD9-82D7-FE751D057A82}"/>
              </a:ext>
            </a:extLst>
          </p:cNvPr>
          <p:cNvSpPr/>
          <p:nvPr/>
        </p:nvSpPr>
        <p:spPr>
          <a:xfrm>
            <a:off x="4719659" y="2100669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err="1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KNeighborsRegressor</a:t>
            </a:r>
            <a:r>
              <a:rPr lang="fr-FR" sz="1400" b="1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()</a:t>
            </a:r>
          </a:p>
        </p:txBody>
      </p:sp>
      <p:sp>
        <p:nvSpPr>
          <p:cNvPr id="29" name="Google Shape;1300;p31">
            <a:extLst>
              <a:ext uri="{FF2B5EF4-FFF2-40B4-BE49-F238E27FC236}">
                <a16:creationId xmlns:a16="http://schemas.microsoft.com/office/drawing/2014/main" id="{F981B152-4256-4C1A-93D5-CC9B20AC44E6}"/>
              </a:ext>
            </a:extLst>
          </p:cNvPr>
          <p:cNvSpPr/>
          <p:nvPr/>
        </p:nvSpPr>
        <p:spPr>
          <a:xfrm>
            <a:off x="4284625" y="4960119"/>
            <a:ext cx="2592000" cy="468000"/>
          </a:xfrm>
          <a:prstGeom prst="roundRect">
            <a:avLst>
              <a:gd name="adj" fmla="val 50000"/>
            </a:avLst>
          </a:prstGeom>
          <a:solidFill>
            <a:srgbClr val="CC00CC"/>
          </a:solidFill>
          <a:ln>
            <a:solidFill>
              <a:srgbClr val="CC00C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err="1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GradientBoostingRegressor</a:t>
            </a:r>
            <a:r>
              <a:rPr lang="fr-FR" sz="1400" b="1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()</a:t>
            </a:r>
            <a:endParaRPr sz="1400" b="1" dirty="0">
              <a:solidFill>
                <a:schemeClr val="lt1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50" name="Google Shape;1027;p27">
            <a:extLst>
              <a:ext uri="{FF2B5EF4-FFF2-40B4-BE49-F238E27FC236}">
                <a16:creationId xmlns:a16="http://schemas.microsoft.com/office/drawing/2014/main" id="{5AC5997D-AC70-4552-88E1-7B48DEB8002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3410940" y="2334669"/>
            <a:ext cx="1308719" cy="431475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1027;p27">
            <a:extLst>
              <a:ext uri="{FF2B5EF4-FFF2-40B4-BE49-F238E27FC236}">
                <a16:creationId xmlns:a16="http://schemas.microsoft.com/office/drawing/2014/main" id="{F5D0899A-0D95-4FCF-95C3-68EF6BD309BB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410940" y="4208465"/>
            <a:ext cx="873685" cy="985654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34" name="Accolade fermante 33">
            <a:extLst>
              <a:ext uri="{FF2B5EF4-FFF2-40B4-BE49-F238E27FC236}">
                <a16:creationId xmlns:a16="http://schemas.microsoft.com/office/drawing/2014/main" id="{EED6D861-A18F-4949-9CF4-C66CA100BFEF}"/>
              </a:ext>
            </a:extLst>
          </p:cNvPr>
          <p:cNvSpPr/>
          <p:nvPr/>
        </p:nvSpPr>
        <p:spPr>
          <a:xfrm rot="10800000">
            <a:off x="7390197" y="1892993"/>
            <a:ext cx="443493" cy="880700"/>
          </a:xfrm>
          <a:prstGeom prst="rightBrace">
            <a:avLst>
              <a:gd name="adj1" fmla="val 16938"/>
              <a:gd name="adj2" fmla="val 50000"/>
            </a:avLst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C92CF73-96C7-431E-8EEC-6A603062C50B}"/>
              </a:ext>
            </a:extLst>
          </p:cNvPr>
          <p:cNvSpPr txBox="1"/>
          <p:nvPr/>
        </p:nvSpPr>
        <p:spPr>
          <a:xfrm>
            <a:off x="7833690" y="1979400"/>
            <a:ext cx="2834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metric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euclidean</a:t>
            </a:r>
            <a:endParaRPr lang="fr-FR" sz="20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n_neighbors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15</a:t>
            </a:r>
          </a:p>
        </p:txBody>
      </p:sp>
      <p:sp>
        <p:nvSpPr>
          <p:cNvPr id="36" name="Accolade fermante 35">
            <a:extLst>
              <a:ext uri="{FF2B5EF4-FFF2-40B4-BE49-F238E27FC236}">
                <a16:creationId xmlns:a16="http://schemas.microsoft.com/office/drawing/2014/main" id="{73675275-46AA-45F6-BB98-443EF0CE171A}"/>
              </a:ext>
            </a:extLst>
          </p:cNvPr>
          <p:cNvSpPr/>
          <p:nvPr/>
        </p:nvSpPr>
        <p:spPr>
          <a:xfrm rot="10800000">
            <a:off x="6926877" y="4548263"/>
            <a:ext cx="443493" cy="1300197"/>
          </a:xfrm>
          <a:prstGeom prst="rightBrace">
            <a:avLst>
              <a:gd name="adj1" fmla="val 16938"/>
              <a:gd name="adj2" fmla="val 50000"/>
            </a:avLst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8562203-1BD9-46AA-943E-B0573FC26C02}"/>
              </a:ext>
            </a:extLst>
          </p:cNvPr>
          <p:cNvSpPr txBox="1"/>
          <p:nvPr/>
        </p:nvSpPr>
        <p:spPr>
          <a:xfrm>
            <a:off x="7311659" y="4533491"/>
            <a:ext cx="28348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learning_rate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: 0,01</a:t>
            </a:r>
            <a:endParaRPr lang="fr-FR" sz="20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max_depth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4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n_estimators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500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dirty="0" err="1">
                <a:solidFill>
                  <a:srgbClr val="000000"/>
                </a:solidFill>
                <a:latin typeface="Google Sans"/>
              </a:rPr>
              <a:t>Subsample</a:t>
            </a:r>
            <a:r>
              <a:rPr lang="fr-FR" sz="2000" dirty="0">
                <a:solidFill>
                  <a:srgbClr val="000000"/>
                </a:solidFill>
                <a:latin typeface="Google Sans"/>
              </a:rPr>
              <a:t> : 0,5</a:t>
            </a:r>
            <a:endParaRPr lang="fr-FR" sz="200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0411434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KNN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D6832BE-61EF-48D4-A2DB-D23E7513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t="5063" r="64322" b="2504"/>
          <a:stretch/>
        </p:blipFill>
        <p:spPr>
          <a:xfrm>
            <a:off x="6365484" y="2314998"/>
            <a:ext cx="4178108" cy="3634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AFAB430-22C8-45C1-B83D-36675339E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92" y="1924764"/>
            <a:ext cx="4743025" cy="3557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F839B3-3B85-481B-89A7-D6E5446F8B31}"/>
              </a:ext>
            </a:extLst>
          </p:cNvPr>
          <p:cNvSpPr/>
          <p:nvPr/>
        </p:nvSpPr>
        <p:spPr>
          <a:xfrm>
            <a:off x="1" y="1245979"/>
            <a:ext cx="1610434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08F63F8-4B7C-43C7-BC61-F9AEBB334346}"/>
              </a:ext>
            </a:extLst>
          </p:cNvPr>
          <p:cNvSpPr txBox="1"/>
          <p:nvPr/>
        </p:nvSpPr>
        <p:spPr>
          <a:xfrm>
            <a:off x="18014" y="1282052"/>
            <a:ext cx="146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1 - R2 : 0,377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4036317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KNN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5D6D6CB-FD98-4F3C-A9CD-B6DAB7342E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2" t="7133" r="9312"/>
          <a:stretch/>
        </p:blipFill>
        <p:spPr>
          <a:xfrm>
            <a:off x="8247476" y="3142014"/>
            <a:ext cx="3263319" cy="2830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6D7BA82-B652-4020-AAB3-A3B76B9BF1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8" t="7133" r="36457"/>
          <a:stretch/>
        </p:blipFill>
        <p:spPr>
          <a:xfrm>
            <a:off x="4464340" y="2132079"/>
            <a:ext cx="3176632" cy="2830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C8A81C1-E58F-4ACC-98B6-29C4924906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0" t="7133" r="64175"/>
          <a:stretch/>
        </p:blipFill>
        <p:spPr>
          <a:xfrm>
            <a:off x="681205" y="1446188"/>
            <a:ext cx="3176631" cy="2830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32360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414965C-6A2E-41BB-9E18-F0EBA465F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342" y="1705284"/>
            <a:ext cx="4815856" cy="3852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879151" cy="118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taille de bâtiment est la donnée la plus importante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E18211-D449-4449-BBC8-B040A68317A0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3CFEF34-632A-407B-A6F3-D421889C1585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Les types de consommation n'ajoutent pas de valeur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44EF-9513-4395-8EE0-AB8429E44F17}"/>
              </a:ext>
            </a:extLst>
          </p:cNvPr>
          <p:cNvSpPr/>
          <p:nvPr/>
        </p:nvSpPr>
        <p:spPr>
          <a:xfrm>
            <a:off x="2306396" y="2253233"/>
            <a:ext cx="1082756" cy="524846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40F723-C813-4406-A873-72742A28C18D}"/>
              </a:ext>
            </a:extLst>
          </p:cNvPr>
          <p:cNvSpPr/>
          <p:nvPr/>
        </p:nvSpPr>
        <p:spPr>
          <a:xfrm>
            <a:off x="2306396" y="3110589"/>
            <a:ext cx="1082756" cy="337613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852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9E6490B7-3E9A-4314-A62C-2936666E5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321180"/>
              </p:ext>
            </p:extLst>
          </p:nvPr>
        </p:nvGraphicFramePr>
        <p:xfrm>
          <a:off x="377905" y="1327816"/>
          <a:ext cx="11461673" cy="4806290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969144">
                  <a:extLst>
                    <a:ext uri="{9D8B030D-6E8A-4147-A177-3AD203B41FA5}">
                      <a16:colId xmlns:a16="http://schemas.microsoft.com/office/drawing/2014/main" val="1384405370"/>
                    </a:ext>
                  </a:extLst>
                </a:gridCol>
                <a:gridCol w="729651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27226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  <a:gridCol w="1835149">
                  <a:extLst>
                    <a:ext uri="{9D8B030D-6E8A-4147-A177-3AD203B41FA5}">
                      <a16:colId xmlns:a16="http://schemas.microsoft.com/office/drawing/2014/main" val="1088040007"/>
                    </a:ext>
                  </a:extLst>
                </a:gridCol>
                <a:gridCol w="1082677">
                  <a:extLst>
                    <a:ext uri="{9D8B030D-6E8A-4147-A177-3AD203B41FA5}">
                      <a16:colId xmlns:a16="http://schemas.microsoft.com/office/drawing/2014/main" val="356814323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16581030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347476594"/>
                    </a:ext>
                  </a:extLst>
                </a:gridCol>
              </a:tblGrid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orders_dataset.csv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r>
                        <a:rPr lang="fr-FR" sz="1400" dirty="0"/>
                        <a:t>Il s'agit de l'ensemble de données de base. 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dirty="0"/>
                        <a:t>99441x4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667142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sur le client et son emplacement.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68474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300" dirty="0"/>
                        <a:t>99441x5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028256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order_reviews_dataset.csv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relatives sur les avis des clients.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79577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100000x7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20.93 %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689390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dirty="0"/>
                        <a:t>order_items_dataset.csv</a:t>
                      </a:r>
                      <a:endParaRPr lang="es-419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Comprend des données sur les articles achetés dans chaque commande.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673901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112650x7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0 %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911379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dirty="0"/>
                        <a:t>products_dataset.csv</a:t>
                      </a:r>
                      <a:endParaRPr lang="es-419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Contient des données sur les produits vendus par </a:t>
                      </a:r>
                      <a:r>
                        <a:rPr lang="fr-FR" sz="1400" dirty="0" err="1"/>
                        <a:t>Olist</a:t>
                      </a:r>
                      <a:r>
                        <a:rPr lang="fr-FR" sz="1400" dirty="0"/>
                        <a:t>. 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026744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32951x9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0,83 %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805722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9BBCC92E-9C6A-4052-A57F-C1CCFA6FA569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78467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587AB90-2DB5-4D26-808A-F48F19D5E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18" y="1805859"/>
            <a:ext cx="5074882" cy="3806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7F19D2-5CCF-4190-9E40-EA6DD9CA4D71}"/>
              </a:ext>
            </a:extLst>
          </p:cNvPr>
          <p:cNvSpPr/>
          <p:nvPr/>
        </p:nvSpPr>
        <p:spPr>
          <a:xfrm>
            <a:off x="1" y="1245979"/>
            <a:ext cx="1610434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A3665D6-6B3C-4D4B-9E66-B8FA4F0D1CA2}"/>
              </a:ext>
            </a:extLst>
          </p:cNvPr>
          <p:cNvSpPr txBox="1"/>
          <p:nvPr/>
        </p:nvSpPr>
        <p:spPr>
          <a:xfrm>
            <a:off x="18014" y="1282052"/>
            <a:ext cx="146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1 - R2 : 0,317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8D2EF82-B4E4-4EB5-B0C4-8848C840B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0" t="5283" r="64083" b="3692"/>
          <a:stretch/>
        </p:blipFill>
        <p:spPr>
          <a:xfrm>
            <a:off x="6465574" y="2418103"/>
            <a:ext cx="4347835" cy="3784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4456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47B75FE-D85B-40F5-A439-A562CB6D0C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0" t="6858" r="64518" b="3142"/>
          <a:stretch/>
        </p:blipFill>
        <p:spPr>
          <a:xfrm>
            <a:off x="561266" y="1327816"/>
            <a:ext cx="3126298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97CDE2B-FBCC-400A-B643-CBE38605C4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2" t="6858" r="37006" b="3142"/>
          <a:stretch/>
        </p:blipFill>
        <p:spPr>
          <a:xfrm>
            <a:off x="4174209" y="2322960"/>
            <a:ext cx="3126297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AD38DD7-436C-4882-9003-B2978D6918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43" t="6858" r="8280" b="3142"/>
          <a:stretch/>
        </p:blipFill>
        <p:spPr>
          <a:xfrm>
            <a:off x="8017792" y="3290528"/>
            <a:ext cx="3350004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20161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CBCD395-A3AE-49A0-92C3-F6B570DF1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34" y="1730450"/>
            <a:ext cx="5003348" cy="400267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BC54A1-B23A-42C1-B58B-FDAD7B01C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33" y="1730450"/>
            <a:ext cx="4985334" cy="3988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879151" cy="118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taille de bâtiment est la donnée la plus importante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E18211-D449-4449-BBC8-B040A68317A0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3CFEF34-632A-407B-A6F3-D421889C1585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La plupart des nouvelles variables n’ajoutent pas de valeur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44EF-9513-4395-8EE0-AB8429E44F17}"/>
              </a:ext>
            </a:extLst>
          </p:cNvPr>
          <p:cNvSpPr/>
          <p:nvPr/>
        </p:nvSpPr>
        <p:spPr>
          <a:xfrm>
            <a:off x="1927844" y="2247241"/>
            <a:ext cx="1082756" cy="126728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77E343-5E13-4A20-A1AB-DB9803E6C12E}"/>
              </a:ext>
            </a:extLst>
          </p:cNvPr>
          <p:cNvSpPr/>
          <p:nvPr/>
        </p:nvSpPr>
        <p:spPr>
          <a:xfrm>
            <a:off x="1927844" y="4451039"/>
            <a:ext cx="1687812" cy="633641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2447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64992E4-81DD-4E06-8FBA-D5F25A785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34" y="2550665"/>
            <a:ext cx="8021865" cy="3208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755AC1-1899-4F28-83CD-B4BAD05AB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est encore le meilleur résultat après optimisation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87398E-5D5D-463D-A67E-752AAB809CBB}"/>
              </a:ext>
            </a:extLst>
          </p:cNvPr>
          <p:cNvSpPr/>
          <p:nvPr/>
        </p:nvSpPr>
        <p:spPr>
          <a:xfrm>
            <a:off x="6585358" y="2958301"/>
            <a:ext cx="1038453" cy="2670390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1C55BD-FCF9-4426-8FB0-F95EF995261E}"/>
              </a:ext>
            </a:extLst>
          </p:cNvPr>
          <p:cNvSpPr/>
          <p:nvPr/>
        </p:nvSpPr>
        <p:spPr>
          <a:xfrm>
            <a:off x="8804000" y="2449999"/>
            <a:ext cx="1160063" cy="2704493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1DFE341-05EE-47DE-80DF-BD1885509074}"/>
              </a:ext>
            </a:extLst>
          </p:cNvPr>
          <p:cNvCxnSpPr>
            <a:cxnSpLocks/>
          </p:cNvCxnSpPr>
          <p:nvPr/>
        </p:nvCxnSpPr>
        <p:spPr>
          <a:xfrm flipH="1">
            <a:off x="7643937" y="5120389"/>
            <a:ext cx="1160063" cy="508302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9126BBA-E8DC-471F-B953-F45F80CD631B}"/>
              </a:ext>
            </a:extLst>
          </p:cNvPr>
          <p:cNvCxnSpPr>
            <a:cxnSpLocks/>
          </p:cNvCxnSpPr>
          <p:nvPr/>
        </p:nvCxnSpPr>
        <p:spPr>
          <a:xfrm flipH="1">
            <a:off x="7623811" y="2449999"/>
            <a:ext cx="1189516" cy="508302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36AD8D1-DEC8-4D62-95F4-F56E8A23070A}"/>
              </a:ext>
            </a:extLst>
          </p:cNvPr>
          <p:cNvSpPr/>
          <p:nvPr/>
        </p:nvSpPr>
        <p:spPr>
          <a:xfrm>
            <a:off x="0" y="1793698"/>
            <a:ext cx="4685263" cy="422228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D354083-7752-4A25-A7DB-202DD630C347}"/>
              </a:ext>
            </a:extLst>
          </p:cNvPr>
          <p:cNvSpPr txBox="1"/>
          <p:nvPr/>
        </p:nvSpPr>
        <p:spPr>
          <a:xfrm>
            <a:off x="18015" y="1816204"/>
            <a:ext cx="4520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GridSearchCV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+ Validation croisée avec K-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Fold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7C962EC-7DB0-46AA-9BD9-A0E4ABDF24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7" t="13277" r="9760" b="4563"/>
          <a:stretch/>
        </p:blipFill>
        <p:spPr>
          <a:xfrm>
            <a:off x="8876791" y="2484102"/>
            <a:ext cx="1007729" cy="263628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BB1F8895-49E6-4F03-AFCB-AF4C0A827ACC}"/>
              </a:ext>
            </a:extLst>
          </p:cNvPr>
          <p:cNvSpPr txBox="1"/>
          <p:nvPr/>
        </p:nvSpPr>
        <p:spPr>
          <a:xfrm>
            <a:off x="10496646" y="5053146"/>
            <a:ext cx="1335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Par défaut</a:t>
            </a:r>
            <a:endParaRPr lang="fr-FR" sz="14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Google San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CCF571-FE14-4245-B3C6-91C3AF634327}"/>
              </a:ext>
            </a:extLst>
          </p:cNvPr>
          <p:cNvSpPr/>
          <p:nvPr/>
        </p:nvSpPr>
        <p:spPr>
          <a:xfrm>
            <a:off x="10498839" y="2337162"/>
            <a:ext cx="1290302" cy="27044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862984A-1D7B-4B0C-A896-3054460720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0" t="28024" r="10037" b="5858"/>
          <a:stretch/>
        </p:blipFill>
        <p:spPr>
          <a:xfrm>
            <a:off x="10565455" y="2379228"/>
            <a:ext cx="1169856" cy="261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158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Modèle final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21EAA713-77E0-4B87-B8DF-B8E29FFA973D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4915777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Prédiction CO2 avec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40DDD3F-6CB6-4EB3-BBCB-8A8E6ACA4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40" y="1870478"/>
            <a:ext cx="4315169" cy="3236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63F70C7-A81B-46D4-84C8-07450E7EA8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2" t="5911" r="64323" b="2967"/>
          <a:stretch/>
        </p:blipFill>
        <p:spPr>
          <a:xfrm>
            <a:off x="6618588" y="2477237"/>
            <a:ext cx="4014772" cy="3479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F89981A-33D4-491D-9019-53920B090879}"/>
              </a:ext>
            </a:extLst>
          </p:cNvPr>
          <p:cNvSpPr/>
          <p:nvPr/>
        </p:nvSpPr>
        <p:spPr>
          <a:xfrm>
            <a:off x="0" y="5749534"/>
            <a:ext cx="5546221" cy="422228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7A3066B-5FF5-434E-AC98-A6421C4D5607}"/>
              </a:ext>
            </a:extLst>
          </p:cNvPr>
          <p:cNvSpPr txBox="1"/>
          <p:nvPr/>
        </p:nvSpPr>
        <p:spPr>
          <a:xfrm>
            <a:off x="18014" y="5772040"/>
            <a:ext cx="5340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résultat est un peu plus élevé par rapport à l’énergie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CADC54-A9E9-4287-8E8F-233C6450D223}"/>
              </a:ext>
            </a:extLst>
          </p:cNvPr>
          <p:cNvSpPr/>
          <p:nvPr/>
        </p:nvSpPr>
        <p:spPr>
          <a:xfrm>
            <a:off x="1" y="1245979"/>
            <a:ext cx="1610434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C872D88-D19D-4064-8F26-1176CDB8E355}"/>
              </a:ext>
            </a:extLst>
          </p:cNvPr>
          <p:cNvSpPr txBox="1"/>
          <p:nvPr/>
        </p:nvSpPr>
        <p:spPr>
          <a:xfrm>
            <a:off x="18014" y="1282052"/>
            <a:ext cx="1458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1 - R2 : 0,23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1515977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Prédiction CO2 avec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3C955D-2A24-48CC-B82A-DAD70DF15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7313" r="64122" b="4369"/>
          <a:stretch/>
        </p:blipFill>
        <p:spPr>
          <a:xfrm>
            <a:off x="561266" y="1497205"/>
            <a:ext cx="3237713" cy="269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55A9DFB-B089-4F72-A82B-D7156C54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2" t="7313" r="37100" b="4369"/>
          <a:stretch/>
        </p:blipFill>
        <p:spPr>
          <a:xfrm>
            <a:off x="4368300" y="2384687"/>
            <a:ext cx="3139155" cy="269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D204A4F-54E2-48F8-B413-DE653A9274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9" t="7313" r="8857" b="4369"/>
          <a:stretch/>
        </p:blipFill>
        <p:spPr>
          <a:xfrm>
            <a:off x="8076776" y="3429000"/>
            <a:ext cx="3291020" cy="269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AD882F5-C544-433D-82E2-6C025BF8D39F}"/>
              </a:ext>
            </a:extLst>
          </p:cNvPr>
          <p:cNvSpPr/>
          <p:nvPr/>
        </p:nvSpPr>
        <p:spPr>
          <a:xfrm>
            <a:off x="0" y="5682744"/>
            <a:ext cx="5546221" cy="422228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B2D99F1-A025-4420-8C42-A11836817F0D}"/>
              </a:ext>
            </a:extLst>
          </p:cNvPr>
          <p:cNvSpPr txBox="1"/>
          <p:nvPr/>
        </p:nvSpPr>
        <p:spPr>
          <a:xfrm>
            <a:off x="18014" y="5705250"/>
            <a:ext cx="5340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résultat est un peu meilleur que celui de l’énergie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7991194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8ECC42-B845-46DB-9F06-DBD3AE692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307" y="1207653"/>
            <a:ext cx="5531667" cy="4442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18211-D449-4449-BBC8-B040A68317A0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3CFEF34-632A-407B-A6F3-D421889C1585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La plupart des nouvelles variables n’ajoutent pas de valeur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44EF-9513-4395-8EE0-AB8429E44F17}"/>
              </a:ext>
            </a:extLst>
          </p:cNvPr>
          <p:cNvSpPr/>
          <p:nvPr/>
        </p:nvSpPr>
        <p:spPr>
          <a:xfrm>
            <a:off x="1592284" y="1675887"/>
            <a:ext cx="1218028" cy="152596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77E343-5E13-4A20-A1AB-DB9803E6C12E}"/>
              </a:ext>
            </a:extLst>
          </p:cNvPr>
          <p:cNvSpPr/>
          <p:nvPr/>
        </p:nvSpPr>
        <p:spPr>
          <a:xfrm>
            <a:off x="1592283" y="4267026"/>
            <a:ext cx="1822035" cy="351697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Prédiction CO2 avec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CBC51C-A3C0-4F22-9F20-0699E39D249F}"/>
              </a:ext>
            </a:extLst>
          </p:cNvPr>
          <p:cNvSpPr/>
          <p:nvPr/>
        </p:nvSpPr>
        <p:spPr>
          <a:xfrm>
            <a:off x="1592283" y="4979468"/>
            <a:ext cx="5276108" cy="351697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6910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Baseline - </a:t>
            </a:r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dummyRegressor</a:t>
            </a:r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()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4D97EDE0-20B6-470D-A1EC-704015E5FC7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0325676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Comparaison avec les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baselines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828D9C-864C-4D67-9D3A-B9CD0AEE6A89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321A2AC-4021-475B-982A-C9059EF0F67B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résultat obtenu par le Gradient 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Boosting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est meilleur que celui des 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baselines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88A6561-5619-4DE0-BB54-17C87318C598}"/>
              </a:ext>
            </a:extLst>
          </p:cNvPr>
          <p:cNvGrpSpPr/>
          <p:nvPr/>
        </p:nvGrpSpPr>
        <p:grpSpPr>
          <a:xfrm>
            <a:off x="2201204" y="1036923"/>
            <a:ext cx="7041771" cy="4145157"/>
            <a:chOff x="2201204" y="1036923"/>
            <a:chExt cx="7041771" cy="4145157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D2E0CA62-75B2-4531-AB4F-973CF4F1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1204" y="1036923"/>
              <a:ext cx="7041771" cy="41451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3414DEDB-8EB4-4536-A256-D10C0F0BA8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9" t="6763" r="8603" b="5916"/>
            <a:stretch/>
          </p:blipFill>
          <p:spPr>
            <a:xfrm>
              <a:off x="2201204" y="1036924"/>
              <a:ext cx="5937629" cy="4145156"/>
            </a:xfrm>
            <a:prstGeom prst="rect">
              <a:avLst/>
            </a:prstGeom>
          </p:spPr>
        </p:pic>
      </p:grpSp>
      <p:cxnSp>
        <p:nvCxnSpPr>
          <p:cNvPr id="23" name="Google Shape;1027;p27">
            <a:extLst>
              <a:ext uri="{FF2B5EF4-FFF2-40B4-BE49-F238E27FC236}">
                <a16:creationId xmlns:a16="http://schemas.microsoft.com/office/drawing/2014/main" id="{FBAD2249-D810-457A-8ECD-7E768EB523E4}"/>
              </a:ext>
            </a:extLst>
          </p:cNvPr>
          <p:cNvCxnSpPr>
            <a:cxnSpLocks/>
            <a:stCxn id="21" idx="1"/>
            <a:endCxn id="22" idx="2"/>
          </p:cNvCxnSpPr>
          <p:nvPr/>
        </p:nvCxnSpPr>
        <p:spPr>
          <a:xfrm flipH="1" flipV="1">
            <a:off x="3286640" y="5092117"/>
            <a:ext cx="4238111" cy="652166"/>
          </a:xfrm>
          <a:prstGeom prst="straightConnector1">
            <a:avLst/>
          </a:prstGeom>
          <a:noFill/>
          <a:ln w="381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65941D2-06D8-4C6A-BE84-15F78D991626}"/>
              </a:ext>
            </a:extLst>
          </p:cNvPr>
          <p:cNvSpPr/>
          <p:nvPr/>
        </p:nvSpPr>
        <p:spPr>
          <a:xfrm>
            <a:off x="2605287" y="3171825"/>
            <a:ext cx="1362706" cy="1920292"/>
          </a:xfrm>
          <a:prstGeom prst="rect">
            <a:avLst/>
          </a:prstGeom>
          <a:noFill/>
          <a:ln w="38100">
            <a:solidFill>
              <a:srgbClr val="70AD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56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9E6490B7-3E9A-4314-A62C-2936666E5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179425"/>
              </p:ext>
            </p:extLst>
          </p:nvPr>
        </p:nvGraphicFramePr>
        <p:xfrm>
          <a:off x="377905" y="1327816"/>
          <a:ext cx="11461673" cy="3845032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2969144">
                  <a:extLst>
                    <a:ext uri="{9D8B030D-6E8A-4147-A177-3AD203B41FA5}">
                      <a16:colId xmlns:a16="http://schemas.microsoft.com/office/drawing/2014/main" val="1384405370"/>
                    </a:ext>
                  </a:extLst>
                </a:gridCol>
                <a:gridCol w="729651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27226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  <a:gridCol w="1835149">
                  <a:extLst>
                    <a:ext uri="{9D8B030D-6E8A-4147-A177-3AD203B41FA5}">
                      <a16:colId xmlns:a16="http://schemas.microsoft.com/office/drawing/2014/main" val="1088040007"/>
                    </a:ext>
                  </a:extLst>
                </a:gridCol>
                <a:gridCol w="1082677">
                  <a:extLst>
                    <a:ext uri="{9D8B030D-6E8A-4147-A177-3AD203B41FA5}">
                      <a16:colId xmlns:a16="http://schemas.microsoft.com/office/drawing/2014/main" val="356814323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16581030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347476594"/>
                    </a:ext>
                  </a:extLst>
                </a:gridCol>
              </a:tblGrid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sellers_dataset.csv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r>
                        <a:rPr lang="fr-FR" sz="1400" dirty="0"/>
                        <a:t>comprend des données sur les vendeurs qui ont exécuté les commandes passées sur </a:t>
                      </a:r>
                      <a:r>
                        <a:rPr lang="fr-FR" sz="1400" dirty="0" err="1"/>
                        <a:t>Olist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dirty="0"/>
                        <a:t>3095x4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8667142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chemeClr val="lt1"/>
                          </a:solidFill>
                          <a:effectLst/>
                        </a:rPr>
                        <a:t>order_payments_dataset.csv</a:t>
                      </a:r>
                      <a:endParaRPr lang="fr-FR" sz="1800" b="1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sur les options de paiement des commandes.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68474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300" dirty="0"/>
                        <a:t>1103886x5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028256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geolocation_dataset.csv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contient des informations sur les codes postaux brésiliens et ses coordonnées </a:t>
                      </a:r>
                      <a:r>
                        <a:rPr lang="fr-FR" sz="1400" dirty="0" err="1"/>
                        <a:t>lat</a:t>
                      </a:r>
                      <a:r>
                        <a:rPr lang="fr-FR" sz="1400" dirty="0"/>
                        <a:t>/</a:t>
                      </a:r>
                      <a:r>
                        <a:rPr lang="fr-FR" sz="1400" dirty="0" err="1"/>
                        <a:t>lng</a:t>
                      </a:r>
                      <a:r>
                        <a:rPr lang="fr-FR" sz="1400" dirty="0"/>
                        <a:t>.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79577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1000163x5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20.93 %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689390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product_category_name_translation.csv</a:t>
                      </a:r>
                      <a:endParaRPr lang="es-419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Traduit le </a:t>
                      </a:r>
                      <a:r>
                        <a:rPr lang="fr-FR" sz="1400" dirty="0" err="1"/>
                        <a:t>product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category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name</a:t>
                      </a:r>
                      <a:r>
                        <a:rPr lang="fr-FR" sz="1400" dirty="0"/>
                        <a:t> en anglais.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673901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71x2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5911379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9BBCC92E-9C6A-4052-A57F-C1CCFA6FA569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29346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Autres prédictions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4D97EDE0-20B6-470D-A1EC-704015E5FC7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7444231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1B0D9E6-C0A0-47F3-A6DB-51ABABE17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11" y="1257123"/>
            <a:ext cx="8233474" cy="3293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Autres prédictions - l’énergie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0A122-7E65-42B0-B106-E08AEE63351D}"/>
              </a:ext>
            </a:extLst>
          </p:cNvPr>
          <p:cNvSpPr/>
          <p:nvPr/>
        </p:nvSpPr>
        <p:spPr>
          <a:xfrm>
            <a:off x="-1369" y="5676196"/>
            <a:ext cx="5647159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033AFB-4F6D-47CD-B76D-13C34DD58802}"/>
              </a:ext>
            </a:extLst>
          </p:cNvPr>
          <p:cNvSpPr txBox="1"/>
          <p:nvPr/>
        </p:nvSpPr>
        <p:spPr>
          <a:xfrm>
            <a:off x="16646" y="5712269"/>
            <a:ext cx="5419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Les données originales ont obtenu le meilleur résultat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A59BD-8D88-47C1-9F13-352A1C4813F7}"/>
              </a:ext>
            </a:extLst>
          </p:cNvPr>
          <p:cNvSpPr/>
          <p:nvPr/>
        </p:nvSpPr>
        <p:spPr>
          <a:xfrm>
            <a:off x="6682949" y="1724026"/>
            <a:ext cx="2056928" cy="2657044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6" name="Accolade fermante 25">
            <a:extLst>
              <a:ext uri="{FF2B5EF4-FFF2-40B4-BE49-F238E27FC236}">
                <a16:creationId xmlns:a16="http://schemas.microsoft.com/office/drawing/2014/main" id="{AC56BF5D-ABB9-45FB-BC6B-D1EE710DF891}"/>
              </a:ext>
            </a:extLst>
          </p:cNvPr>
          <p:cNvSpPr/>
          <p:nvPr/>
        </p:nvSpPr>
        <p:spPr>
          <a:xfrm rot="10800000">
            <a:off x="8954673" y="2371139"/>
            <a:ext cx="443493" cy="1359511"/>
          </a:xfrm>
          <a:prstGeom prst="rightBrace">
            <a:avLst>
              <a:gd name="adj1" fmla="val 32071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7" name="Google Shape;1027;p27">
            <a:extLst>
              <a:ext uri="{FF2B5EF4-FFF2-40B4-BE49-F238E27FC236}">
                <a16:creationId xmlns:a16="http://schemas.microsoft.com/office/drawing/2014/main" id="{47A9DE20-F47A-41A2-8CCD-A42A392FFC10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8739877" y="3050894"/>
            <a:ext cx="214796" cy="1654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A79B4D08-C167-4366-B375-FF24257DE0AA}"/>
              </a:ext>
            </a:extLst>
          </p:cNvPr>
          <p:cNvSpPr txBox="1"/>
          <p:nvPr/>
        </p:nvSpPr>
        <p:spPr>
          <a:xfrm>
            <a:off x="9250875" y="2494693"/>
            <a:ext cx="26779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effacées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 err="1">
                <a:solidFill>
                  <a:srgbClr val="000000"/>
                </a:solidFill>
                <a:effectLst/>
                <a:latin typeface="Google Sans"/>
              </a:rPr>
              <a:t>Number</a:t>
            </a: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 of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Property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GFA total </a:t>
            </a: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binned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Steam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fuel use</a:t>
            </a:r>
            <a:endParaRPr lang="fr-FR" sz="140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114B24-9232-42AD-99A5-5E6ED9277342}"/>
              </a:ext>
            </a:extLst>
          </p:cNvPr>
          <p:cNvSpPr/>
          <p:nvPr/>
        </p:nvSpPr>
        <p:spPr>
          <a:xfrm>
            <a:off x="1984502" y="1857375"/>
            <a:ext cx="2056928" cy="2569123"/>
          </a:xfrm>
          <a:prstGeom prst="rect">
            <a:avLst/>
          </a:prstGeom>
          <a:noFill/>
          <a:ln w="38100">
            <a:solidFill>
              <a:srgbClr val="70AD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cxnSp>
        <p:nvCxnSpPr>
          <p:cNvPr id="42" name="Google Shape;1027;p27">
            <a:extLst>
              <a:ext uri="{FF2B5EF4-FFF2-40B4-BE49-F238E27FC236}">
                <a16:creationId xmlns:a16="http://schemas.microsoft.com/office/drawing/2014/main" id="{BA5713CB-6EE8-40B0-AE0F-B3E31E3E2B75}"/>
              </a:ext>
            </a:extLst>
          </p:cNvPr>
          <p:cNvCxnSpPr>
            <a:cxnSpLocks/>
            <a:stCxn id="23" idx="0"/>
            <a:endCxn id="41" idx="2"/>
          </p:cNvCxnSpPr>
          <p:nvPr/>
        </p:nvCxnSpPr>
        <p:spPr>
          <a:xfrm flipV="1">
            <a:off x="2822211" y="4426498"/>
            <a:ext cx="190755" cy="1249698"/>
          </a:xfrm>
          <a:prstGeom prst="straightConnector1">
            <a:avLst/>
          </a:prstGeom>
          <a:noFill/>
          <a:ln w="381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737080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FD39787-7766-4464-A68C-D8EE49CA1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11" y="1261832"/>
            <a:ext cx="8233474" cy="3293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Autres prédictions - CO2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0A122-7E65-42B0-B106-E08AEE63351D}"/>
              </a:ext>
            </a:extLst>
          </p:cNvPr>
          <p:cNvSpPr/>
          <p:nvPr/>
        </p:nvSpPr>
        <p:spPr>
          <a:xfrm>
            <a:off x="-1369" y="5676196"/>
            <a:ext cx="5429045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033AFB-4F6D-47CD-B76D-13C34DD58802}"/>
              </a:ext>
            </a:extLst>
          </p:cNvPr>
          <p:cNvSpPr txBox="1"/>
          <p:nvPr/>
        </p:nvSpPr>
        <p:spPr>
          <a:xfrm>
            <a:off x="16646" y="5712269"/>
            <a:ext cx="5335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Les données originales ont obtenu le meilleur résultat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A59BD-8D88-47C1-9F13-352A1C4813F7}"/>
              </a:ext>
            </a:extLst>
          </p:cNvPr>
          <p:cNvSpPr/>
          <p:nvPr/>
        </p:nvSpPr>
        <p:spPr>
          <a:xfrm>
            <a:off x="6682949" y="1781175"/>
            <a:ext cx="2056928" cy="2599894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114B24-9232-42AD-99A5-5E6ED9277342}"/>
              </a:ext>
            </a:extLst>
          </p:cNvPr>
          <p:cNvSpPr/>
          <p:nvPr/>
        </p:nvSpPr>
        <p:spPr>
          <a:xfrm>
            <a:off x="1984502" y="1476462"/>
            <a:ext cx="2056928" cy="2950037"/>
          </a:xfrm>
          <a:prstGeom prst="rect">
            <a:avLst/>
          </a:prstGeom>
          <a:noFill/>
          <a:ln w="38100">
            <a:solidFill>
              <a:srgbClr val="70AD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cxnSp>
        <p:nvCxnSpPr>
          <p:cNvPr id="42" name="Google Shape;1027;p27">
            <a:extLst>
              <a:ext uri="{FF2B5EF4-FFF2-40B4-BE49-F238E27FC236}">
                <a16:creationId xmlns:a16="http://schemas.microsoft.com/office/drawing/2014/main" id="{BA5713CB-6EE8-40B0-AE0F-B3E31E3E2B75}"/>
              </a:ext>
            </a:extLst>
          </p:cNvPr>
          <p:cNvCxnSpPr>
            <a:cxnSpLocks/>
            <a:stCxn id="23" idx="0"/>
            <a:endCxn id="41" idx="2"/>
          </p:cNvCxnSpPr>
          <p:nvPr/>
        </p:nvCxnSpPr>
        <p:spPr>
          <a:xfrm flipV="1">
            <a:off x="2713154" y="4426499"/>
            <a:ext cx="299812" cy="1249697"/>
          </a:xfrm>
          <a:prstGeom prst="straightConnector1">
            <a:avLst/>
          </a:prstGeom>
          <a:noFill/>
          <a:ln w="381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Accolade fermante 15">
            <a:extLst>
              <a:ext uri="{FF2B5EF4-FFF2-40B4-BE49-F238E27FC236}">
                <a16:creationId xmlns:a16="http://schemas.microsoft.com/office/drawing/2014/main" id="{51DD03CB-2537-4928-9A8E-7ED060568A73}"/>
              </a:ext>
            </a:extLst>
          </p:cNvPr>
          <p:cNvSpPr/>
          <p:nvPr/>
        </p:nvSpPr>
        <p:spPr>
          <a:xfrm rot="10800000">
            <a:off x="8964198" y="2643292"/>
            <a:ext cx="443493" cy="1359511"/>
          </a:xfrm>
          <a:prstGeom prst="rightBrace">
            <a:avLst>
              <a:gd name="adj1" fmla="val 32071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7" name="Google Shape;1027;p27">
            <a:extLst>
              <a:ext uri="{FF2B5EF4-FFF2-40B4-BE49-F238E27FC236}">
                <a16:creationId xmlns:a16="http://schemas.microsoft.com/office/drawing/2014/main" id="{EDE979A8-3F50-42EC-9927-3DF315847314}"/>
              </a:ext>
            </a:extLst>
          </p:cNvPr>
          <p:cNvCxnSpPr>
            <a:cxnSpLocks/>
          </p:cNvCxnSpPr>
          <p:nvPr/>
        </p:nvCxnSpPr>
        <p:spPr>
          <a:xfrm>
            <a:off x="8739877" y="3323049"/>
            <a:ext cx="286677" cy="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FF696E28-5487-4028-8367-2703569B7FF8}"/>
              </a:ext>
            </a:extLst>
          </p:cNvPr>
          <p:cNvSpPr txBox="1"/>
          <p:nvPr/>
        </p:nvSpPr>
        <p:spPr>
          <a:xfrm>
            <a:off x="9250875" y="2738271"/>
            <a:ext cx="26779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effacées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 err="1">
                <a:solidFill>
                  <a:srgbClr val="000000"/>
                </a:solidFill>
                <a:effectLst/>
                <a:latin typeface="Google Sans"/>
              </a:rPr>
              <a:t>Number</a:t>
            </a: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 of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Property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GFA total </a:t>
            </a: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binned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Steam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fuel use</a:t>
            </a:r>
            <a:endParaRPr lang="fr-FR" sz="140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6169671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L'importance d'</a:t>
            </a:r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EnergyStarScore</a:t>
            </a:r>
            <a:endParaRPr lang="fr-FR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4D97EDE0-20B6-470D-A1EC-704015E5FC7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5094477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4A8418C-649D-4671-B1B5-9E3F2BA3B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00" y="2181071"/>
            <a:ext cx="6427053" cy="374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 meilleurs résultats avec Energy Star Score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A59BD-8D88-47C1-9F13-352A1C4813F7}"/>
              </a:ext>
            </a:extLst>
          </p:cNvPr>
          <p:cNvSpPr/>
          <p:nvPr/>
        </p:nvSpPr>
        <p:spPr>
          <a:xfrm>
            <a:off x="3229762" y="2465892"/>
            <a:ext cx="5083728" cy="3398013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6" name="Accolade fermante 15">
            <a:extLst>
              <a:ext uri="{FF2B5EF4-FFF2-40B4-BE49-F238E27FC236}">
                <a16:creationId xmlns:a16="http://schemas.microsoft.com/office/drawing/2014/main" id="{51DD03CB-2537-4928-9A8E-7ED060568A73}"/>
              </a:ext>
            </a:extLst>
          </p:cNvPr>
          <p:cNvSpPr/>
          <p:nvPr/>
        </p:nvSpPr>
        <p:spPr>
          <a:xfrm rot="10800000">
            <a:off x="9213322" y="3374440"/>
            <a:ext cx="443493" cy="1846655"/>
          </a:xfrm>
          <a:prstGeom prst="rightBrace">
            <a:avLst>
              <a:gd name="adj1" fmla="val 32071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7" name="Google Shape;1027;p27">
            <a:extLst>
              <a:ext uri="{FF2B5EF4-FFF2-40B4-BE49-F238E27FC236}">
                <a16:creationId xmlns:a16="http://schemas.microsoft.com/office/drawing/2014/main" id="{EDE979A8-3F50-42EC-9927-3DF31584731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313490" y="4297767"/>
            <a:ext cx="899832" cy="1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FF696E28-5487-4028-8367-2703569B7FF8}"/>
              </a:ext>
            </a:extLst>
          </p:cNvPr>
          <p:cNvSpPr txBox="1"/>
          <p:nvPr/>
        </p:nvSpPr>
        <p:spPr>
          <a:xfrm>
            <a:off x="9514049" y="3374441"/>
            <a:ext cx="267795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effacées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 err="1">
                <a:solidFill>
                  <a:srgbClr val="000000"/>
                </a:solidFill>
                <a:effectLst/>
                <a:latin typeface="Google Sans"/>
              </a:rPr>
              <a:t>Number</a:t>
            </a: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 of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Property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GFA total </a:t>
            </a: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binned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Steam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fuel use</a:t>
            </a:r>
            <a:br>
              <a:rPr lang="fr-FR" sz="1400" dirty="0">
                <a:solidFill>
                  <a:srgbClr val="000000"/>
                </a:solidFill>
                <a:latin typeface="Google Sans"/>
              </a:rPr>
            </a:b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agrégées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b="1" u="none" strike="noStrike" dirty="0">
                <a:solidFill>
                  <a:srgbClr val="00B050"/>
                </a:solidFill>
                <a:effectLst/>
                <a:latin typeface="Google Sans"/>
              </a:rPr>
              <a:t>Energy Star Score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3CC419-7ED2-4ED2-8F13-C3610C07BB39}"/>
              </a:ext>
            </a:extLst>
          </p:cNvPr>
          <p:cNvSpPr/>
          <p:nvPr/>
        </p:nvSpPr>
        <p:spPr>
          <a:xfrm>
            <a:off x="-1" y="1252842"/>
            <a:ext cx="8011391" cy="62823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E4A3215-CAFA-4E14-AC32-1DBE16FF260E}"/>
              </a:ext>
            </a:extLst>
          </p:cNvPr>
          <p:cNvSpPr txBox="1"/>
          <p:nvPr/>
        </p:nvSpPr>
        <p:spPr>
          <a:xfrm>
            <a:off x="0" y="1281786"/>
            <a:ext cx="7834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1614 x 10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3,52 % de valeurs manquantes. </a:t>
            </a:r>
          </a:p>
          <a:p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Après avoir fait la réduction selon </a:t>
            </a:r>
            <a:r>
              <a:rPr lang="fr-FR" sz="1600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EnergyStarScore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NaN, la taille du </a:t>
            </a:r>
            <a:r>
              <a:rPr lang="fr-FR" sz="1600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dataset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est de 0,29% </a:t>
            </a:r>
            <a:endParaRPr lang="fr-FR" sz="1600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9212924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 meilleurs résultats avec Energy Star Score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0A122-7E65-42B0-B106-E08AEE63351D}"/>
              </a:ext>
            </a:extLst>
          </p:cNvPr>
          <p:cNvSpPr/>
          <p:nvPr/>
        </p:nvSpPr>
        <p:spPr>
          <a:xfrm>
            <a:off x="-1368" y="5676196"/>
            <a:ext cx="4879072" cy="464545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033AFB-4F6D-47CD-B76D-13C34DD58802}"/>
              </a:ext>
            </a:extLst>
          </p:cNvPr>
          <p:cNvSpPr txBox="1"/>
          <p:nvPr/>
        </p:nvSpPr>
        <p:spPr>
          <a:xfrm>
            <a:off x="16646" y="5712269"/>
            <a:ext cx="4832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Il faut considérer l'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énergieStarScore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dès le début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1CD63D4-24FD-48B6-AA1E-30D6E173D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6" y="1416983"/>
            <a:ext cx="4879072" cy="3903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8B03CF8-4BE2-4BFE-8AEA-EC6C341AF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6983"/>
            <a:ext cx="4787318" cy="3829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59875EA-6B16-4498-98F4-46870BC86B0A}"/>
              </a:ext>
            </a:extLst>
          </p:cNvPr>
          <p:cNvSpPr/>
          <p:nvPr/>
        </p:nvSpPr>
        <p:spPr>
          <a:xfrm>
            <a:off x="1031846" y="3749879"/>
            <a:ext cx="1736520" cy="411059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4B9D12-5FEB-465F-8FD0-3B5065E20204}"/>
              </a:ext>
            </a:extLst>
          </p:cNvPr>
          <p:cNvSpPr/>
          <p:nvPr/>
        </p:nvSpPr>
        <p:spPr>
          <a:xfrm>
            <a:off x="6251197" y="3260867"/>
            <a:ext cx="1693177" cy="411059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3387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Conclusions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5936B0-0B3B-410D-AA09-D12A1CE78FF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467EC350-A60A-4878-AC10-60F565A47FFA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913AC283-2856-4C45-9D97-71F0602BF6C3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AB5D4995-9044-41A5-98E9-C4959BF2C6BA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9EAF93CA-6E3C-4E85-9B7F-0E20AC077B3E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28F712E7-7DD9-45D4-B9D8-82B491A42EC4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9655ED37-BD3F-4598-B7EC-8FD035098E49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3E5BD531-AA15-464A-8E37-EB91788BA1D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5496252-57C0-4F72-A023-90AB21EA19A7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E9E457C3-311D-49DF-8865-68E22DA5A9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BCB9174A-E94D-4733-B998-DDBFAF2FE374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9DC2D7D-C8DC-43D5-A751-397D5054362E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ED444C71-E46D-44D9-A44C-A00844439A2F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41431295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11001492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conclusions de la mission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B79EDD-083C-4DEA-B579-B7304BDD18CF}"/>
              </a:ext>
            </a:extLst>
          </p:cNvPr>
          <p:cNvSpPr txBox="1"/>
          <p:nvPr/>
        </p:nvSpPr>
        <p:spPr>
          <a:xfrm>
            <a:off x="844895" y="2478658"/>
            <a:ext cx="102034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faut prendre en compte des variables déclaratives numérique en relation avec la taille de bâtiments.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PropertyGFABuilding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(s),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LargestPropertyUseTypeGFA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,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SecondLargestPropertyUseTypeGFA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, etc.</a:t>
            </a:r>
            <a:endParaRPr lang="fr-FR" sz="1400" i="1" u="none" strike="noStrike" dirty="0">
              <a:solidFill>
                <a:schemeClr val="bg1">
                  <a:lumMod val="50000"/>
                </a:schemeClr>
              </a:solidFill>
              <a:effectLst/>
              <a:latin typeface="Google San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7C30329-4C74-49AC-9F32-4F3FEBA3300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96447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75B878-1454-457A-B540-8EF6A5871670}"/>
              </a:ext>
            </a:extLst>
          </p:cNvPr>
          <p:cNvSpPr txBox="1"/>
          <p:nvPr/>
        </p:nvSpPr>
        <p:spPr>
          <a:xfrm>
            <a:off x="844895" y="1491296"/>
            <a:ext cx="10341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Les courbes d’apprentissage montrent qu’il est nécessaire d’avoir plus de données pour obtenir de meilleurs résultats sur les modèles. 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La taille de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datasets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 sans variables cibles est de 1614 x 11</a:t>
            </a:r>
            <a:endParaRPr lang="fr-FR" sz="20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20AC3F1-B0BB-4E7D-8C73-85820D695E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478658"/>
            <a:ext cx="457727" cy="42727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FA8AB11-A5F4-4599-AF30-E2A153834B7D}"/>
              </a:ext>
            </a:extLst>
          </p:cNvPr>
          <p:cNvSpPr txBox="1"/>
          <p:nvPr/>
        </p:nvSpPr>
        <p:spPr>
          <a:xfrm>
            <a:off x="844895" y="4135914"/>
            <a:ext cx="107432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est nécessaire de bien connaître le comportement de chaque modèle et ses paramètres pour en tirer le meilleur parti.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5EFC259-88FB-4D52-ABC5-921C62988A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4135914"/>
            <a:ext cx="457727" cy="42727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698BDD5-7EAD-4A55-8659-0C529C0E7C2C}"/>
              </a:ext>
            </a:extLst>
          </p:cNvPr>
          <p:cNvSpPr txBox="1"/>
          <p:nvPr/>
        </p:nvSpPr>
        <p:spPr>
          <a:xfrm>
            <a:off x="830571" y="4990216"/>
            <a:ext cx="107432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Sur la base du meilleur résultat obtenu par Gradient </a:t>
            </a:r>
            <a:r>
              <a:rPr lang="fr-FR" sz="2000" dirty="0" err="1">
                <a:latin typeface="Google Sans"/>
              </a:rPr>
              <a:t>Boosting</a:t>
            </a:r>
            <a:r>
              <a:rPr lang="fr-FR" sz="2000" dirty="0">
                <a:latin typeface="Google Sans"/>
              </a:rPr>
              <a:t>, il faut prendre en compte le </a:t>
            </a:r>
            <a:r>
              <a:rPr lang="fr-FR" sz="2000" dirty="0" err="1">
                <a:latin typeface="Google Sans"/>
              </a:rPr>
              <a:t>XGBoost</a:t>
            </a:r>
            <a:r>
              <a:rPr lang="fr-FR" sz="2000" dirty="0">
                <a:latin typeface="Google Sans"/>
              </a:rPr>
              <a:t> pour faire la prédiction.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4E6C78E-3D6E-42B1-8A3E-87391A96BE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1" y="4990216"/>
            <a:ext cx="457727" cy="427272"/>
          </a:xfrm>
          <a:prstGeom prst="rect">
            <a:avLst/>
          </a:prstGeom>
        </p:spPr>
      </p:pic>
      <p:sp>
        <p:nvSpPr>
          <p:cNvPr id="22" name="TextBox 3">
            <a:extLst>
              <a:ext uri="{FF2B5EF4-FFF2-40B4-BE49-F238E27FC236}">
                <a16:creationId xmlns:a16="http://schemas.microsoft.com/office/drawing/2014/main" id="{2CE28751-E9A6-416A-97CD-5F27DC390646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159D764-0A56-4863-B2CC-5954B09710CB}"/>
              </a:ext>
            </a:extLst>
          </p:cNvPr>
          <p:cNvSpPr txBox="1"/>
          <p:nvPr/>
        </p:nvSpPr>
        <p:spPr>
          <a:xfrm>
            <a:off x="828946" y="3405925"/>
            <a:ext cx="107432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est recommandé de considérer </a:t>
            </a:r>
            <a:r>
              <a:rPr lang="fr-FR" sz="2000" dirty="0" err="1">
                <a:latin typeface="Google Sans"/>
              </a:rPr>
              <a:t>EnergySTARScore</a:t>
            </a:r>
            <a:r>
              <a:rPr lang="fr-FR" sz="2000" dirty="0">
                <a:latin typeface="Google Sans"/>
              </a:rPr>
              <a:t> dès le début.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E44DA846-4852-4498-9490-38E5F97B77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6" y="3405925"/>
            <a:ext cx="457727" cy="4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999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23B975D-1A42-46D2-A986-E758F08E51C0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</p:spTree>
    <p:extLst>
      <p:ext uri="{BB962C8B-B14F-4D97-AF65-F5344CB8AC3E}">
        <p14:creationId xmlns:p14="http://schemas.microsoft.com/office/powerpoint/2010/main" val="38696888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8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septembre 2021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1656CA7-067A-479C-9C22-03DB1C992AD9}"/>
              </a:ext>
            </a:extLst>
          </p:cNvPr>
          <p:cNvSpPr txBox="1">
            <a:spLocks/>
          </p:cNvSpPr>
          <p:nvPr/>
        </p:nvSpPr>
        <p:spPr>
          <a:xfrm>
            <a:off x="7492481" y="5284014"/>
            <a:ext cx="4002833" cy="946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OPENCLASSROOMS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3940235"/>
            <a:ext cx="1380931" cy="13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212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3">
            <a:extLst>
              <a:ext uri="{FF2B5EF4-FFF2-40B4-BE49-F238E27FC236}">
                <a16:creationId xmlns:a16="http://schemas.microsoft.com/office/drawing/2014/main" id="{946E089F-AA95-4242-9BD3-99264C5941DD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26030863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Annexes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54A00AA-CF7B-43BF-9A74-00FFAB8AB15F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31468499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Utilisation de données brutes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AFE08C-F4E0-4B53-82F0-C632D586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1233967"/>
            <a:ext cx="2941729" cy="11177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E3FE864-6EFF-4D52-B466-AD1643453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2461569"/>
            <a:ext cx="6859367" cy="91293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2172B9F-BD57-4EEA-8792-A1D8EA819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417" y="3484408"/>
            <a:ext cx="5629706" cy="142544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F5159AF-AEA0-49E2-A4AE-C1F2178DC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16" y="5019754"/>
            <a:ext cx="3675467" cy="1120941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3C179360-17C0-4F5C-AA52-90305CD1B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113305"/>
            <a:ext cx="1813177" cy="151593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EE30F9A-8D10-4A46-9BCF-7F7991952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4769" y="5426462"/>
            <a:ext cx="5048250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2110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20397</TotalTime>
  <Words>4467</Words>
  <Application>Microsoft Office PowerPoint</Application>
  <PresentationFormat>Grand écran</PresentationFormat>
  <Paragraphs>843</Paragraphs>
  <Slides>91</Slides>
  <Notes>62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91</vt:i4>
      </vt:variant>
    </vt:vector>
  </HeadingPairs>
  <TitlesOfParts>
    <vt:vector size="103" baseType="lpstr">
      <vt:lpstr>Arial</vt:lpstr>
      <vt:lpstr>Calibri</vt:lpstr>
      <vt:lpstr>Calibri Light</vt:lpstr>
      <vt:lpstr>Calibri Light (En-têtes)</vt:lpstr>
      <vt:lpstr>docs-Roboto</vt:lpstr>
      <vt:lpstr>Fira Sans Condensed Medium</vt:lpstr>
      <vt:lpstr>Fira Sans Extra Condensed</vt:lpstr>
      <vt:lpstr>Fira Sans Extra Condensed Medium</vt:lpstr>
      <vt:lpstr>Google Sans</vt:lpstr>
      <vt:lpstr>Roboto</vt:lpstr>
      <vt:lpstr>Wingdings</vt:lpstr>
      <vt:lpstr>Office Theme</vt:lpstr>
      <vt:lpstr>Formation Data Scientist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Storytelling Infographics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</dc:creator>
  <cp:lastModifiedBy>Samir Hinojosa Diazgranados</cp:lastModifiedBy>
  <cp:revision>547</cp:revision>
  <cp:lastPrinted>2021-09-06T10:04:02Z</cp:lastPrinted>
  <dcterms:created xsi:type="dcterms:W3CDTF">2019-08-03T17:49:11Z</dcterms:created>
  <dcterms:modified xsi:type="dcterms:W3CDTF">2021-09-20T08:03:30Z</dcterms:modified>
</cp:coreProperties>
</file>